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2"/>
  </p:notesMasterIdLst>
  <p:sldIdLst>
    <p:sldId id="256" r:id="rId2"/>
    <p:sldId id="276" r:id="rId3"/>
    <p:sldId id="258" r:id="rId4"/>
    <p:sldId id="278" r:id="rId5"/>
    <p:sldId id="261" r:id="rId6"/>
    <p:sldId id="280" r:id="rId7"/>
    <p:sldId id="263" r:id="rId8"/>
    <p:sldId id="264" r:id="rId9"/>
    <p:sldId id="257" r:id="rId10"/>
    <p:sldId id="277" r:id="rId11"/>
    <p:sldId id="289" r:id="rId12"/>
    <p:sldId id="290" r:id="rId13"/>
    <p:sldId id="287" r:id="rId14"/>
    <p:sldId id="288" r:id="rId15"/>
    <p:sldId id="282" r:id="rId16"/>
    <p:sldId id="283" r:id="rId17"/>
    <p:sldId id="266" r:id="rId18"/>
    <p:sldId id="270" r:id="rId19"/>
    <p:sldId id="281" r:id="rId20"/>
    <p:sldId id="291" r:id="rId21"/>
    <p:sldId id="292" r:id="rId22"/>
    <p:sldId id="268" r:id="rId23"/>
    <p:sldId id="286" r:id="rId24"/>
    <p:sldId id="284" r:id="rId25"/>
    <p:sldId id="285" r:id="rId26"/>
    <p:sldId id="271" r:id="rId27"/>
    <p:sldId id="272" r:id="rId28"/>
    <p:sldId id="273" r:id="rId29"/>
    <p:sldId id="274" r:id="rId30"/>
    <p:sldId id="275" r:id="rId31"/>
  </p:sldIdLst>
  <p:sldSz cx="9144000" cy="6858000" type="screen4x3"/>
  <p:notesSz cx="6858000" cy="9144000"/>
  <p:embeddedFontLst>
    <p:embeddedFont>
      <p:font typeface="Calibri" pitchFamily="34" charset="0"/>
      <p:regular r:id="rId33"/>
      <p:bold r:id="rId34"/>
      <p:italic r:id="rId35"/>
      <p:boldItalic r:id="rId36"/>
    </p:embeddedFont>
    <p:embeddedFont>
      <p:font typeface="Reef" pitchFamily="34" charset="0"/>
      <p:bold r:id="rId37"/>
    </p:embeddedFont>
    <p:embeddedFont>
      <p:font typeface="Cambria Math" pitchFamily="18" charset="0"/>
      <p:regular r:id="rId38"/>
    </p:embeddedFont>
  </p:embeddedFontLst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4E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 autoAdjust="0"/>
    <p:restoredTop sz="94680" autoAdjust="0"/>
  </p:normalViewPr>
  <p:slideViewPr>
    <p:cSldViewPr>
      <p:cViewPr>
        <p:scale>
          <a:sx n="90" d="100"/>
          <a:sy n="90" d="100"/>
        </p:scale>
        <p:origin x="-1224" y="-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1333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/Relationships>
</file>

<file path=ppt/media/hdphoto1.wdp>
</file>

<file path=ppt/media/hdphoto2.wdp>
</file>

<file path=ppt/media/image1.jpeg>
</file>

<file path=ppt/media/image10.gif>
</file>

<file path=ppt/media/image11.png>
</file>

<file path=ppt/media/image12.gif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B68548-2996-4E2B-B7CB-A46738530453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191C5-C5AE-4269-89D5-B6F32CA3B72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50571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191C5-C5AE-4269-89D5-B6F32CA3B728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03763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191C5-C5AE-4269-89D5-B6F32CA3B728}" type="slidenum">
              <a:rPr lang="bg-BG" smtClean="0"/>
              <a:t>10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27225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191C5-C5AE-4269-89D5-B6F32CA3B728}" type="slidenum">
              <a:rPr lang="bg-BG" smtClean="0"/>
              <a:t>11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27225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191C5-C5AE-4269-89D5-B6F32CA3B728}" type="slidenum">
              <a:rPr lang="bg-BG" smtClean="0"/>
              <a:t>12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27225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23301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3864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50104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98089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53941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8398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01906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85580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40271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98373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3517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347C2-D680-4AF4-B444-F8203AEF273B}" type="datetimeFigureOut">
              <a:rPr lang="bg-BG" smtClean="0"/>
              <a:t>10.1.2018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1BC38F-1DBA-429F-B642-6C84E419908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30044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boar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027" t="24925" r="17973" b="7037"/>
          <a:stretch/>
        </p:blipFill>
        <p:spPr bwMode="auto">
          <a:xfrm>
            <a:off x="-2232" y="0"/>
            <a:ext cx="9144000" cy="6999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9289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bg-BG" dirty="0" err="1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Седемсегментни</a:t>
            </a:r>
            <a:r>
              <a:rPr lang="bg-BG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 индикаторни елементи:</a:t>
            </a:r>
            <a:br>
              <a:rPr lang="bg-BG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</a:br>
            <a:r>
              <a:rPr lang="en-US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LED </a:t>
            </a:r>
            <a:r>
              <a:rPr lang="bg-BG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и </a:t>
            </a:r>
            <a:r>
              <a:rPr lang="en-US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LCD</a:t>
            </a:r>
            <a:endParaRPr lang="bg-BG" dirty="0">
              <a:solidFill>
                <a:schemeClr val="bg1"/>
              </a:solidFill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93096"/>
            <a:ext cx="6400800" cy="2178233"/>
          </a:xfrm>
        </p:spPr>
        <p:txBody>
          <a:bodyPr>
            <a:normAutofit fontScale="85000" lnSpcReduction="20000"/>
          </a:bodyPr>
          <a:lstStyle/>
          <a:p>
            <a:r>
              <a:rPr lang="bg-BG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Презентация по Електронни Елементи</a:t>
            </a:r>
          </a:p>
          <a:p>
            <a:r>
              <a:rPr lang="bg-BG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Изготвена от:</a:t>
            </a:r>
          </a:p>
          <a:p>
            <a:r>
              <a:rPr lang="bg-BG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Димитър Дамянов</a:t>
            </a:r>
          </a:p>
          <a:p>
            <a:r>
              <a:rPr lang="bg-BG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Константин Георгиев</a:t>
            </a:r>
          </a:p>
          <a:p>
            <a:r>
              <a:rPr lang="bg-BG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10а клас</a:t>
            </a:r>
            <a:endParaRPr lang="bg-BG" sz="1500" dirty="0" smtClean="0">
              <a:solidFill>
                <a:schemeClr val="bg1"/>
              </a:solidFill>
              <a:latin typeface="Reef" pitchFamily="34" charset="0"/>
              <a:cs typeface="Reef" pitchFamily="34" charset="0"/>
            </a:endParaRPr>
          </a:p>
          <a:p>
            <a:endParaRPr lang="bg-BG" dirty="0" smtClean="0">
              <a:solidFill>
                <a:schemeClr val="bg1"/>
              </a:solidFill>
              <a:latin typeface="Reef" pitchFamily="34" charset="0"/>
              <a:cs typeface="Reef" pitchFamily="34" charset="0"/>
            </a:endParaRPr>
          </a:p>
          <a:p>
            <a:endParaRPr lang="bg-BG" dirty="0">
              <a:solidFill>
                <a:schemeClr val="bg1"/>
              </a:solidFill>
              <a:latin typeface="Reef" pitchFamily="34" charset="0"/>
              <a:cs typeface="Reef" pitchFamily="34" charset="0"/>
            </a:endParaRPr>
          </a:p>
        </p:txBody>
      </p:sp>
      <p:sp>
        <p:nvSpPr>
          <p:cNvPr id="4" name="AutoShape 2" descr="Image result for lcd wallpaper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6" name="AutoShape 2" descr="ТУЕС"/>
          <p:cNvSpPr>
            <a:spLocks noChangeAspect="1" noChangeArrowheads="1"/>
          </p:cNvSpPr>
          <p:nvPr/>
        </p:nvSpPr>
        <p:spPr bwMode="auto">
          <a:xfrm>
            <a:off x="415479" y="47129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96312" y="1340768"/>
            <a:ext cx="1551377" cy="842874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685800" y="166479"/>
            <a:ext cx="7772400" cy="9336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bg-BG" sz="2600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Технологично Училище „Електронни Системи“</a:t>
            </a:r>
          </a:p>
          <a:p>
            <a:r>
              <a:rPr lang="bg-BG" sz="2600" dirty="0" smtClean="0">
                <a:solidFill>
                  <a:schemeClr val="bg1"/>
                </a:solidFill>
                <a:latin typeface="Reef" pitchFamily="34" charset="0"/>
                <a:cs typeface="Reef" pitchFamily="34" charset="0"/>
              </a:rPr>
              <a:t>към ТУ-София </a:t>
            </a:r>
            <a:endParaRPr lang="bg-BG" sz="2600" dirty="0">
              <a:solidFill>
                <a:schemeClr val="bg1"/>
              </a:solidFill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093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404664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3200" dirty="0">
                <a:latin typeface="Reef" pitchFamily="34" charset="0"/>
                <a:cs typeface="Reef" pitchFamily="34" charset="0"/>
              </a:rPr>
              <a:t>Седемсегментни</a:t>
            </a:r>
            <a:r>
              <a:rPr lang="en-US" sz="3200" dirty="0">
                <a:latin typeface="Reef" pitchFamily="34" charset="0"/>
                <a:cs typeface="Reef" pitchFamily="34" charset="0"/>
              </a:rPr>
              <a:t> </a:t>
            </a:r>
            <a:r>
              <a:rPr lang="bg-BG" sz="3200" dirty="0">
                <a:latin typeface="Reef" pitchFamily="34" charset="0"/>
                <a:cs typeface="Reef" pitchFamily="34" charset="0"/>
              </a:rPr>
              <a:t>дисплеи</a:t>
            </a:r>
            <a:endParaRPr lang="bg-BG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772816"/>
            <a:ext cx="8064896" cy="62541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000" dirty="0">
                <a:latin typeface="Reef" pitchFamily="34" charset="0"/>
                <a:cs typeface="Reef" pitchFamily="34" charset="0"/>
              </a:rPr>
              <a:t>Всеки </a:t>
            </a:r>
            <a:r>
              <a:rPr lang="bg-BG" sz="3000" dirty="0" err="1">
                <a:latin typeface="Reef" pitchFamily="34" charset="0"/>
                <a:cs typeface="Reef" pitchFamily="34" charset="0"/>
              </a:rPr>
              <a:t>светодиод</a:t>
            </a:r>
            <a:r>
              <a:rPr lang="bg-BG" sz="3000" dirty="0">
                <a:latin typeface="Reef" pitchFamily="34" charset="0"/>
                <a:cs typeface="Reef" pitchFamily="34" charset="0"/>
              </a:rPr>
              <a:t> има 2 извода- катод и анод</a:t>
            </a:r>
          </a:p>
          <a:p>
            <a:pPr marL="0" indent="0" algn="ctr">
              <a:buNone/>
            </a:pPr>
            <a:r>
              <a:rPr lang="bg-BG" sz="3000" dirty="0">
                <a:latin typeface="Reef" pitchFamily="34" charset="0"/>
                <a:cs typeface="Reef" pitchFamily="34" charset="0"/>
              </a:rPr>
              <a:t>Съществуват 2 вида дисплея според начина на свързване на изводите на сегментите</a:t>
            </a:r>
            <a:r>
              <a:rPr lang="en-US" sz="3000" dirty="0">
                <a:latin typeface="Reef" pitchFamily="34" charset="0"/>
                <a:cs typeface="Reef" pitchFamily="34" charset="0"/>
              </a:rPr>
              <a:t> - </a:t>
            </a:r>
            <a:r>
              <a:rPr lang="en-US" sz="3000" dirty="0" err="1">
                <a:latin typeface="Reef" pitchFamily="34" charset="0"/>
                <a:cs typeface="Reef" pitchFamily="34" charset="0"/>
              </a:rPr>
              <a:t>общ</a:t>
            </a:r>
            <a:r>
              <a:rPr lang="en-US" sz="3000" dirty="0">
                <a:latin typeface="Reef" pitchFamily="34" charset="0"/>
                <a:cs typeface="Reef" pitchFamily="34" charset="0"/>
              </a:rPr>
              <a:t> </a:t>
            </a:r>
            <a:r>
              <a:rPr lang="en-US" sz="3000" dirty="0" err="1">
                <a:latin typeface="Reef" pitchFamily="34" charset="0"/>
                <a:cs typeface="Reef" pitchFamily="34" charset="0"/>
              </a:rPr>
              <a:t>катод</a:t>
            </a:r>
            <a:r>
              <a:rPr lang="en-US" sz="3000" dirty="0">
                <a:latin typeface="Reef" pitchFamily="34" charset="0"/>
                <a:cs typeface="Reef" pitchFamily="34" charset="0"/>
              </a:rPr>
              <a:t> и </a:t>
            </a:r>
            <a:r>
              <a:rPr lang="en-US" sz="3000" dirty="0" err="1">
                <a:latin typeface="Reef" pitchFamily="34" charset="0"/>
                <a:cs typeface="Reef" pitchFamily="34" charset="0"/>
              </a:rPr>
              <a:t>общ</a:t>
            </a:r>
            <a:r>
              <a:rPr lang="en-US" sz="3000" dirty="0">
                <a:latin typeface="Reef" pitchFamily="34" charset="0"/>
                <a:cs typeface="Reef" pitchFamily="34" charset="0"/>
              </a:rPr>
              <a:t> </a:t>
            </a:r>
            <a:r>
              <a:rPr lang="bg-BG" sz="3000" dirty="0" smtClean="0">
                <a:latin typeface="Reef" pitchFamily="34" charset="0"/>
                <a:cs typeface="Reef" pitchFamily="34" charset="0"/>
              </a:rPr>
              <a:t>анод.</a:t>
            </a:r>
            <a:endParaRPr lang="bg-BG" sz="3000" dirty="0">
              <a:latin typeface="Reef" pitchFamily="34" charset="0"/>
              <a:cs typeface="Reef" pitchFamily="34" charset="0"/>
            </a:endParaRPr>
          </a:p>
          <a:p>
            <a:pPr marL="0" indent="0">
              <a:buNone/>
            </a:pPr>
            <a:r>
              <a:rPr lang="ru-RU" sz="2800" dirty="0">
                <a:latin typeface="Reef" pitchFamily="34" charset="0"/>
                <a:cs typeface="Reef" pitchFamily="34" charset="0"/>
              </a:rPr>
              <a:t/>
            </a:r>
            <a:br>
              <a:rPr lang="ru-RU" sz="2800" dirty="0">
                <a:latin typeface="Reef" pitchFamily="34" charset="0"/>
                <a:cs typeface="Reef" pitchFamily="34" charset="0"/>
              </a:rPr>
            </a:br>
            <a:endParaRPr lang="bg-BG" sz="2800" dirty="0" smtClean="0">
              <a:latin typeface="Reef" pitchFamily="34" charset="0"/>
              <a:cs typeface="Reef" pitchFamily="34" charset="0"/>
            </a:endParaRPr>
          </a:p>
        </p:txBody>
      </p:sp>
      <p:pic>
        <p:nvPicPr>
          <p:cNvPr id="5124" name="Picture 4" descr="common cathode 7-segment displa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4221088"/>
            <a:ext cx="2946735" cy="216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common anode 7-segment display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4005064"/>
            <a:ext cx="3179240" cy="2274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152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404664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3200" dirty="0">
                <a:latin typeface="Reef" pitchFamily="34" charset="0"/>
                <a:cs typeface="Reef" pitchFamily="34" charset="0"/>
              </a:rPr>
              <a:t>Седемсегментни</a:t>
            </a:r>
            <a:r>
              <a:rPr lang="en-US" sz="3200" dirty="0">
                <a:latin typeface="Reef" pitchFamily="34" charset="0"/>
                <a:cs typeface="Reef" pitchFamily="34" charset="0"/>
              </a:rPr>
              <a:t> </a:t>
            </a:r>
            <a:r>
              <a:rPr lang="bg-BG" sz="3200" dirty="0">
                <a:latin typeface="Reef" pitchFamily="34" charset="0"/>
                <a:cs typeface="Reef" pitchFamily="34" charset="0"/>
              </a:rPr>
              <a:t>дисплеи</a:t>
            </a:r>
            <a:endParaRPr lang="bg-BG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700808"/>
            <a:ext cx="4392488" cy="62541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2800" dirty="0" smtClean="0">
                <a:latin typeface="Reef" pitchFamily="34" charset="0"/>
                <a:cs typeface="Reef" pitchFamily="34" charset="0"/>
              </a:rPr>
              <a:t>Общ катод:</a:t>
            </a:r>
            <a:endParaRPr lang="en-US" sz="2800" dirty="0" smtClean="0">
              <a:latin typeface="Reef" pitchFamily="34" charset="0"/>
              <a:cs typeface="Reef" pitchFamily="34" charset="0"/>
            </a:endParaRPr>
          </a:p>
          <a:p>
            <a:pPr marL="0" indent="0" algn="ctr">
              <a:buNone/>
            </a:pPr>
            <a:r>
              <a:rPr lang="ru-RU" sz="2800" dirty="0" smtClean="0">
                <a:latin typeface="Reef" pitchFamily="34" charset="0"/>
                <a:cs typeface="Reef" pitchFamily="34" charset="0"/>
              </a:rPr>
              <a:t>При </a:t>
            </a:r>
            <a:r>
              <a:rPr lang="ru-RU" sz="2800" dirty="0">
                <a:latin typeface="Reef" pitchFamily="34" charset="0"/>
                <a:cs typeface="Reef" pitchFamily="34" charset="0"/>
              </a:rPr>
              <a:t>общия катод, катодите на индикаторите са свързани заедно към логическата нула </a:t>
            </a:r>
            <a:r>
              <a:rPr lang="ru-RU" sz="2800" dirty="0" smtClean="0">
                <a:latin typeface="Reef" pitchFamily="34" charset="0"/>
                <a:cs typeface="Reef" pitchFamily="34" charset="0"/>
              </a:rPr>
              <a:t>(заземени са</a:t>
            </a:r>
            <a:r>
              <a:rPr lang="en-US" sz="2800" dirty="0" smtClean="0">
                <a:latin typeface="Reef" pitchFamily="34" charset="0"/>
                <a:cs typeface="Reef" pitchFamily="34" charset="0"/>
              </a:rPr>
              <a:t>)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. За да може даден сегмент да се освети, трябва да му се подаде висок потенциал – логическа единица.</a:t>
            </a:r>
          </a:p>
          <a:p>
            <a:pPr marL="0" indent="0">
              <a:buNone/>
            </a:pPr>
            <a:r>
              <a:rPr lang="ru-RU" sz="2800" dirty="0">
                <a:latin typeface="Reef" pitchFamily="34" charset="0"/>
                <a:cs typeface="Reef" pitchFamily="34" charset="0"/>
              </a:rPr>
              <a:t/>
            </a:r>
            <a:br>
              <a:rPr lang="ru-RU" sz="2800" dirty="0">
                <a:latin typeface="Reef" pitchFamily="34" charset="0"/>
                <a:cs typeface="Reef" pitchFamily="34" charset="0"/>
              </a:rPr>
            </a:br>
            <a:endParaRPr lang="bg-BG" sz="2800" dirty="0" smtClean="0">
              <a:latin typeface="Reef" pitchFamily="34" charset="0"/>
              <a:cs typeface="Reef" pitchFamily="34" charset="0"/>
            </a:endParaRPr>
          </a:p>
        </p:txBody>
      </p:sp>
      <p:pic>
        <p:nvPicPr>
          <p:cNvPr id="7170" name="Picture 2" descr="Image result for common cathod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2319908"/>
            <a:ext cx="3928980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2199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404664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3200" dirty="0">
                <a:latin typeface="Reef" pitchFamily="34" charset="0"/>
                <a:cs typeface="Reef" pitchFamily="34" charset="0"/>
              </a:rPr>
              <a:t>Седемсегментни</a:t>
            </a:r>
            <a:r>
              <a:rPr lang="en-US" sz="3200" dirty="0">
                <a:latin typeface="Reef" pitchFamily="34" charset="0"/>
                <a:cs typeface="Reef" pitchFamily="34" charset="0"/>
              </a:rPr>
              <a:t> </a:t>
            </a:r>
            <a:r>
              <a:rPr lang="bg-BG" sz="3200" dirty="0">
                <a:latin typeface="Reef" pitchFamily="34" charset="0"/>
                <a:cs typeface="Reef" pitchFamily="34" charset="0"/>
              </a:rPr>
              <a:t>дисплеи</a:t>
            </a:r>
            <a:endParaRPr lang="bg-BG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5528" y="1556792"/>
            <a:ext cx="4248472" cy="62541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2800" dirty="0" smtClean="0">
                <a:latin typeface="Reef" pitchFamily="34" charset="0"/>
                <a:cs typeface="Reef" pitchFamily="34" charset="0"/>
              </a:rPr>
              <a:t>Общ анод:</a:t>
            </a:r>
            <a:endParaRPr lang="en-US" sz="2800" dirty="0" smtClean="0">
              <a:latin typeface="Reef" pitchFamily="34" charset="0"/>
              <a:cs typeface="Reef" pitchFamily="34" charset="0"/>
            </a:endParaRPr>
          </a:p>
          <a:p>
            <a:pPr marL="0" indent="0" algn="ctr">
              <a:buNone/>
            </a:pPr>
            <a:r>
              <a:rPr lang="ru-RU" sz="2800" dirty="0" smtClean="0">
                <a:latin typeface="Reef" pitchFamily="34" charset="0"/>
                <a:cs typeface="Reef" pitchFamily="34" charset="0"/>
              </a:rPr>
              <a:t>При общия анод, анодите на индикаторите са свързани заедно към </a:t>
            </a:r>
            <a:r>
              <a:rPr lang="ru-RU" sz="2800" dirty="0">
                <a:latin typeface="Reef" pitchFamily="34" charset="0"/>
                <a:cs typeface="Reef" pitchFamily="34" charset="0"/>
              </a:rPr>
              <a:t>логическата единица. За да може 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даден сегмент да се освети, трябва да му се подаде нисък потенциал – логическа нула.</a:t>
            </a:r>
            <a:endParaRPr lang="ru-RU" sz="2800" dirty="0">
              <a:latin typeface="Reef" pitchFamily="34" charset="0"/>
              <a:cs typeface="Reef" pitchFamily="34" charset="0"/>
            </a:endParaRPr>
          </a:p>
          <a:p>
            <a:pPr marL="0" indent="0">
              <a:buNone/>
            </a:pPr>
            <a:r>
              <a:rPr lang="ru-RU" sz="2800" dirty="0">
                <a:latin typeface="Reef" pitchFamily="34" charset="0"/>
                <a:cs typeface="Reef" pitchFamily="34" charset="0"/>
              </a:rPr>
              <a:t/>
            </a:r>
            <a:br>
              <a:rPr lang="ru-RU" sz="2800" dirty="0">
                <a:latin typeface="Reef" pitchFamily="34" charset="0"/>
                <a:cs typeface="Reef" pitchFamily="34" charset="0"/>
              </a:rPr>
            </a:br>
            <a:endParaRPr lang="bg-BG" sz="2800" dirty="0" smtClean="0">
              <a:latin typeface="Reef" pitchFamily="34" charset="0"/>
              <a:cs typeface="Reef" pitchFamily="34" charset="0"/>
            </a:endParaRPr>
          </a:p>
        </p:txBody>
      </p:sp>
      <p:pic>
        <p:nvPicPr>
          <p:cNvPr id="6146" name="Picture 2" descr="Image result for common anod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060848"/>
            <a:ext cx="4026716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6747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692696"/>
            <a:ext cx="8064896" cy="62541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dirty="0" smtClean="0">
                <a:latin typeface="Reef" pitchFamily="34" charset="0"/>
                <a:cs typeface="Reef" pitchFamily="34" charset="0"/>
              </a:rPr>
              <a:t>Управление на седемсегментни</a:t>
            </a:r>
            <a:r>
              <a:rPr lang="en-US" dirty="0" smtClean="0">
                <a:latin typeface="Reef" pitchFamily="34" charset="0"/>
                <a:cs typeface="Reef" pitchFamily="34" charset="0"/>
              </a:rPr>
              <a:t> </a:t>
            </a:r>
            <a:r>
              <a:rPr lang="bg-BG" dirty="0" smtClean="0">
                <a:latin typeface="Reef" pitchFamily="34" charset="0"/>
                <a:cs typeface="Reef" pitchFamily="34" charset="0"/>
              </a:rPr>
              <a:t>дисплеи</a:t>
            </a:r>
            <a:r>
              <a:rPr lang="bg-BG" dirty="0" smtClean="0"/>
              <a:t> </a:t>
            </a:r>
            <a:r>
              <a:rPr lang="bg-BG" dirty="0" smtClean="0">
                <a:latin typeface="Reef" pitchFamily="34" charset="0"/>
                <a:cs typeface="Reef" pitchFamily="34" charset="0"/>
              </a:rPr>
              <a:t>:</a:t>
            </a:r>
          </a:p>
          <a:p>
            <a:pPr marL="0" indent="0" algn="ctr">
              <a:buNone/>
            </a:pPr>
            <a:endParaRPr lang="bg-BG" sz="2600" dirty="0" smtClean="0">
              <a:latin typeface="Reef" pitchFamily="34" charset="0"/>
              <a:cs typeface="Reef" pitchFamily="34" charset="0"/>
            </a:endParaRPr>
          </a:p>
          <a:p>
            <a:pPr marL="0" indent="0" algn="ctr">
              <a:buNone/>
            </a:pPr>
            <a:r>
              <a:rPr lang="bg-BG" sz="2800" dirty="0" smtClean="0">
                <a:latin typeface="Reef" pitchFamily="34" charset="0"/>
                <a:cs typeface="Reef" pitchFamily="34" charset="0"/>
              </a:rPr>
              <a:t>Интензитетът </a:t>
            </a:r>
            <a:r>
              <a:rPr lang="bg-BG" sz="2800" dirty="0">
                <a:latin typeface="Reef" pitchFamily="34" charset="0"/>
                <a:cs typeface="Reef" pitchFamily="34" charset="0"/>
              </a:rPr>
              <a:t>на излъчената светлина се 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увеличава </a:t>
            </a:r>
            <a:r>
              <a:rPr lang="bg-BG" sz="2800" dirty="0">
                <a:latin typeface="Reef" pitchFamily="34" charset="0"/>
                <a:cs typeface="Reef" pitchFamily="34" charset="0"/>
              </a:rPr>
              <a:t>с нарастване на 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тока. Поради </a:t>
            </a:r>
            <a:r>
              <a:rPr lang="bg-BG" sz="2800" dirty="0">
                <a:latin typeface="Reef" pitchFamily="34" charset="0"/>
                <a:cs typeface="Reef" pitchFamily="34" charset="0"/>
              </a:rPr>
              <a:t>това се слагат резистори, 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които гарантират, че тока никога няма да надвиши безопасните </a:t>
            </a:r>
            <a:r>
              <a:rPr lang="bg-BG" sz="2800" dirty="0">
                <a:latin typeface="Reef" pitchFamily="34" charset="0"/>
                <a:cs typeface="Reef" pitchFamily="34" charset="0"/>
              </a:rPr>
              <a:t>за диода стойности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.</a:t>
            </a:r>
          </a:p>
          <a:p>
            <a:pPr marL="0" indent="0" algn="ctr">
              <a:buNone/>
            </a:pPr>
            <a:r>
              <a:rPr lang="bg-BG" sz="2800" dirty="0">
                <a:latin typeface="Reef" pitchFamily="34" charset="0"/>
                <a:cs typeface="Reef" pitchFamily="34" charset="0"/>
              </a:rPr>
              <a:t>За управление на дисплея обикновено се използва специален тип интегрална схема – декодер(</a:t>
            </a:r>
            <a:r>
              <a:rPr lang="en-US" sz="2800" dirty="0" smtClean="0">
                <a:latin typeface="Reef" pitchFamily="34" charset="0"/>
                <a:cs typeface="Reef" pitchFamily="34" charset="0"/>
              </a:rPr>
              <a:t>BCD to 7 segments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).</a:t>
            </a:r>
            <a:endParaRPr lang="bg-BG" sz="2800" dirty="0">
              <a:latin typeface="Reef" pitchFamily="34" charset="0"/>
              <a:cs typeface="Reef" pitchFamily="34" charset="0"/>
            </a:endParaRPr>
          </a:p>
          <a:p>
            <a:pPr marL="0" indent="0" algn="ctr">
              <a:buNone/>
            </a:pPr>
            <a:endParaRPr lang="bg-BG" sz="2800" dirty="0">
              <a:latin typeface="Reef" pitchFamily="34" charset="0"/>
              <a:cs typeface="Reef" pitchFamily="34" charset="0"/>
            </a:endParaRPr>
          </a:p>
          <a:p>
            <a:pPr marL="0" indent="0" algn="ctr">
              <a:buNone/>
            </a:pPr>
            <a:endParaRPr lang="ru-RU" sz="2800" dirty="0">
              <a:latin typeface="Reef" pitchFamily="34" charset="0"/>
              <a:cs typeface="Reef" pitchFamily="34" charset="0"/>
            </a:endParaRPr>
          </a:p>
          <a:p>
            <a:pPr marL="0" indent="0">
              <a:buNone/>
            </a:pPr>
            <a:r>
              <a:rPr lang="ru-RU" sz="2800" dirty="0">
                <a:latin typeface="Reef" pitchFamily="34" charset="0"/>
                <a:cs typeface="Reef" pitchFamily="34" charset="0"/>
              </a:rPr>
              <a:t/>
            </a:r>
            <a:br>
              <a:rPr lang="ru-RU" sz="2800" dirty="0">
                <a:latin typeface="Reef" pitchFamily="34" charset="0"/>
                <a:cs typeface="Reef" pitchFamily="34" charset="0"/>
              </a:rPr>
            </a:br>
            <a:endParaRPr lang="bg-BG" sz="2800" dirty="0" smtClean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825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692696"/>
            <a:ext cx="8064896" cy="62541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dirty="0" smtClean="0">
                <a:latin typeface="Reef" pitchFamily="34" charset="0"/>
                <a:cs typeface="Reef" pitchFamily="34" charset="0"/>
              </a:rPr>
              <a:t>Управление на седемсегментни</a:t>
            </a:r>
            <a:r>
              <a:rPr lang="en-US" dirty="0" smtClean="0">
                <a:latin typeface="Reef" pitchFamily="34" charset="0"/>
                <a:cs typeface="Reef" pitchFamily="34" charset="0"/>
              </a:rPr>
              <a:t> </a:t>
            </a:r>
            <a:r>
              <a:rPr lang="bg-BG" dirty="0" smtClean="0">
                <a:latin typeface="Reef" pitchFamily="34" charset="0"/>
                <a:cs typeface="Reef" pitchFamily="34" charset="0"/>
              </a:rPr>
              <a:t>дисплеи</a:t>
            </a:r>
            <a:r>
              <a:rPr lang="bg-BG" dirty="0" smtClean="0"/>
              <a:t> </a:t>
            </a:r>
            <a:r>
              <a:rPr lang="bg-BG" dirty="0" smtClean="0">
                <a:latin typeface="Reef" pitchFamily="34" charset="0"/>
                <a:cs typeface="Reef" pitchFamily="34" charset="0"/>
              </a:rPr>
              <a:t>:</a:t>
            </a:r>
          </a:p>
          <a:p>
            <a:pPr marL="0" indent="0" algn="ctr">
              <a:buNone/>
            </a:pPr>
            <a:endParaRPr lang="bg-BG" sz="2600" dirty="0" smtClean="0">
              <a:latin typeface="Reef" pitchFamily="34" charset="0"/>
              <a:cs typeface="Reef" pitchFamily="34" charset="0"/>
            </a:endParaRPr>
          </a:p>
          <a:p>
            <a:pPr marL="0" indent="0" algn="ctr">
              <a:buNone/>
            </a:pPr>
            <a:r>
              <a:rPr lang="bg-BG" sz="2800" dirty="0">
                <a:latin typeface="Reef" pitchFamily="34" charset="0"/>
                <a:cs typeface="Reef" pitchFamily="34" charset="0"/>
              </a:rPr>
              <a:t>Този декодер взима 4 битово число (в двоичен вид) от входа си чрез 4 извода за всеки бит и 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подава </a:t>
            </a:r>
            <a:r>
              <a:rPr lang="bg-BG" sz="2800" dirty="0">
                <a:latin typeface="Reef" pitchFamily="34" charset="0"/>
                <a:cs typeface="Reef" pitchFamily="34" charset="0"/>
              </a:rPr>
              <a:t>ток на всеки сегмент на дисплея чрез седемте си извода  за да се изпише получената на входа цифра.</a:t>
            </a:r>
          </a:p>
          <a:p>
            <a:pPr marL="0" indent="0" algn="ctr">
              <a:buNone/>
            </a:pPr>
            <a:endParaRPr lang="bg-BG" sz="2800" dirty="0">
              <a:latin typeface="Reef" pitchFamily="34" charset="0"/>
              <a:cs typeface="Reef" pitchFamily="34" charset="0"/>
            </a:endParaRPr>
          </a:p>
          <a:p>
            <a:pPr marL="0" indent="0" algn="ctr">
              <a:buNone/>
            </a:pPr>
            <a:endParaRPr lang="ru-RU" sz="2800" dirty="0">
              <a:latin typeface="Reef" pitchFamily="34" charset="0"/>
              <a:cs typeface="Reef" pitchFamily="34" charset="0"/>
            </a:endParaRPr>
          </a:p>
          <a:p>
            <a:pPr marL="0" indent="0">
              <a:buNone/>
            </a:pPr>
            <a:r>
              <a:rPr lang="ru-RU" sz="2800" dirty="0">
                <a:latin typeface="Reef" pitchFamily="34" charset="0"/>
                <a:cs typeface="Reef" pitchFamily="34" charset="0"/>
              </a:rPr>
              <a:t/>
            </a:r>
            <a:br>
              <a:rPr lang="ru-RU" sz="2800" dirty="0">
                <a:latin typeface="Reef" pitchFamily="34" charset="0"/>
                <a:cs typeface="Reef" pitchFamily="34" charset="0"/>
              </a:rPr>
            </a:br>
            <a:endParaRPr lang="bg-BG" sz="2800" dirty="0" smtClean="0">
              <a:latin typeface="Reef" pitchFamily="34" charset="0"/>
              <a:cs typeface="Reef" pitchFamily="34" charset="0"/>
            </a:endParaRPr>
          </a:p>
        </p:txBody>
      </p:sp>
      <p:pic>
        <p:nvPicPr>
          <p:cNvPr id="1026" name="Picture 2" descr="https://scontent.fsof1-1.fna.fbcdn.net/v/t34.0-12/26235275_531856857179724_1229456107_n.png?oh=7db4971466230f9f61604a2dbd0e801a&amp;oe=5A4E0D2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4088480"/>
            <a:ext cx="4752528" cy="255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328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</a:t>
            </a:r>
            <a:r>
              <a:rPr lang="bg-BG" sz="6000" dirty="0" smtClean="0">
                <a:latin typeface="Reef" pitchFamily="34" charset="0"/>
                <a:cs typeface="Reef" pitchFamily="34" charset="0"/>
              </a:rPr>
              <a:t>Е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844824"/>
            <a:ext cx="8229600" cy="475252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Предимства:</a:t>
            </a:r>
          </a:p>
          <a:p>
            <a:pPr algn="ctr"/>
            <a:r>
              <a:rPr lang="bg-BG" sz="2800" dirty="0" smtClean="0">
                <a:latin typeface="Reef" pitchFamily="34" charset="0"/>
                <a:cs typeface="Reef" pitchFamily="34" charset="0"/>
              </a:rPr>
              <a:t>Бързина на действие: Светодиодите са изключително бързи, като обикновено се осветяват напълно за по-малко от микросекунда.</a:t>
            </a:r>
          </a:p>
          <a:p>
            <a:pPr algn="ctr"/>
            <a:r>
              <a:rPr lang="bg-BG" sz="2800" dirty="0" smtClean="0">
                <a:latin typeface="Reef" pitchFamily="34" charset="0"/>
                <a:cs typeface="Reef" pitchFamily="34" charset="0"/>
              </a:rPr>
              <a:t>Дължина на живот: </a:t>
            </a:r>
            <a:r>
              <a:rPr lang="en-US" sz="2800" dirty="0" smtClean="0">
                <a:latin typeface="Reef" pitchFamily="34" charset="0"/>
                <a:cs typeface="Reef" pitchFamily="34" charset="0"/>
              </a:rPr>
              <a:t>LED 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могат да светят от 35000 до 50000 часа, далеч повече от флуоресцентните лампи </a:t>
            </a:r>
            <a:r>
              <a:rPr lang="en-US" sz="2800" dirty="0" smtClean="0">
                <a:latin typeface="Reef" pitchFamily="34" charset="0"/>
                <a:cs typeface="Reef" pitchFamily="34" charset="0"/>
              </a:rPr>
              <a:t>(10000 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до 15000</a:t>
            </a:r>
            <a:r>
              <a:rPr lang="en-US" sz="2800" dirty="0" smtClean="0">
                <a:latin typeface="Reef" pitchFamily="34" charset="0"/>
                <a:cs typeface="Reef" pitchFamily="34" charset="0"/>
              </a:rPr>
              <a:t> 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часа</a:t>
            </a:r>
            <a:r>
              <a:rPr lang="en-US" sz="2800" dirty="0" smtClean="0">
                <a:latin typeface="Reef" pitchFamily="34" charset="0"/>
                <a:cs typeface="Reef" pitchFamily="34" charset="0"/>
              </a:rPr>
              <a:t>)</a:t>
            </a:r>
            <a:endParaRPr lang="bg-BG" sz="2800" dirty="0" smtClean="0">
              <a:latin typeface="Reef" pitchFamily="34" charset="0"/>
              <a:cs typeface="Reef" pitchFamily="34" charset="0"/>
            </a:endParaRPr>
          </a:p>
          <a:p>
            <a:pPr algn="ctr"/>
            <a:r>
              <a:rPr lang="en-US" sz="2800" dirty="0" smtClean="0">
                <a:latin typeface="Reef" pitchFamily="34" charset="0"/>
                <a:cs typeface="Reef" pitchFamily="34" charset="0"/>
              </a:rPr>
              <a:t>“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Студено светене</a:t>
            </a:r>
            <a:r>
              <a:rPr lang="en-US" sz="2800" dirty="0" smtClean="0">
                <a:latin typeface="Reef" pitchFamily="34" charset="0"/>
                <a:cs typeface="Reef" pitchFamily="34" charset="0"/>
              </a:rPr>
              <a:t>”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: Излишната топлина се отделя през базата на светодиода, което премахва опасност от нарушаване на целостта на предмети, чувствителни към топлина, наблизо.</a:t>
            </a:r>
          </a:p>
        </p:txBody>
      </p:sp>
    </p:spTree>
    <p:extLst>
      <p:ext uri="{BB962C8B-B14F-4D97-AF65-F5344CB8AC3E}">
        <p14:creationId xmlns:p14="http://schemas.microsoft.com/office/powerpoint/2010/main" val="293362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</a:t>
            </a:r>
            <a:r>
              <a:rPr lang="bg-BG" sz="6000" dirty="0" smtClean="0">
                <a:latin typeface="Reef" pitchFamily="34" charset="0"/>
                <a:cs typeface="Reef" pitchFamily="34" charset="0"/>
              </a:rPr>
              <a:t>Е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844824"/>
            <a:ext cx="8229600" cy="475252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Недостатъци:</a:t>
            </a:r>
          </a:p>
          <a:p>
            <a:pPr algn="ctr"/>
            <a:r>
              <a:rPr lang="bg-BG" sz="2800" dirty="0" smtClean="0">
                <a:latin typeface="Reef" pitchFamily="34" charset="0"/>
                <a:cs typeface="Reef" pitchFamily="34" charset="0"/>
              </a:rPr>
              <a:t>С увеличаване на напрежението, течащо през </a:t>
            </a:r>
            <a:r>
              <a:rPr lang="bg-BG" sz="2800" dirty="0" err="1" smtClean="0">
                <a:latin typeface="Reef" pitchFamily="34" charset="0"/>
                <a:cs typeface="Reef" pitchFamily="34" charset="0"/>
              </a:rPr>
              <a:t>светодиода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, той намалява своята ефективност и своя живот.</a:t>
            </a:r>
          </a:p>
          <a:p>
            <a:pPr algn="ctr"/>
            <a:r>
              <a:rPr lang="bg-BG" sz="2800" dirty="0" smtClean="0">
                <a:latin typeface="Reef" pitchFamily="34" charset="0"/>
                <a:cs typeface="Reef" pitchFamily="34" charset="0"/>
              </a:rPr>
              <a:t>Напрежението, което се подава на </a:t>
            </a:r>
            <a:r>
              <a:rPr lang="bg-BG" sz="2800" dirty="0" err="1" smtClean="0">
                <a:latin typeface="Reef" pitchFamily="34" charset="0"/>
                <a:cs typeface="Reef" pitchFamily="34" charset="0"/>
              </a:rPr>
              <a:t>светодиодите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, трябва да бъде със строго специфичен поляритет.</a:t>
            </a:r>
          </a:p>
        </p:txBody>
      </p:sp>
    </p:spTree>
    <p:extLst>
      <p:ext uri="{BB962C8B-B14F-4D97-AF65-F5344CB8AC3E}">
        <p14:creationId xmlns:p14="http://schemas.microsoft.com/office/powerpoint/2010/main" val="182220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LCD: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2132856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Течно-кристалните дисплеи 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(LCD)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 са изградени от органично течно вещество 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(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течен кристал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), 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което променя оптичните си свойства да пропуска или поглъща светлината от външен източник при прилагане на напрежение.</a:t>
            </a:r>
            <a:endParaRPr lang="bg-BG" sz="2800" dirty="0" smtClean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8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LCD: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628800"/>
            <a:ext cx="8229600" cy="503001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Видове:</a:t>
            </a:r>
          </a:p>
          <a:p>
            <a:pPr fontAlgn="base"/>
            <a:r>
              <a:rPr lang="ru-RU" sz="2800" dirty="0">
                <a:latin typeface="Reef" pitchFamily="34" charset="0"/>
                <a:cs typeface="Reef" pitchFamily="34" charset="0"/>
              </a:rPr>
              <a:t>С динамично </a:t>
            </a:r>
            <a:r>
              <a:rPr lang="ru-RU" sz="2800" dirty="0" smtClean="0">
                <a:latin typeface="Reef" pitchFamily="34" charset="0"/>
                <a:cs typeface="Reef" pitchFamily="34" charset="0"/>
              </a:rPr>
              <a:t>разпръскване: </a:t>
            </a:r>
            <a:r>
              <a:rPr lang="ru-RU" sz="2800" dirty="0">
                <a:latin typeface="Reef" pitchFamily="34" charset="0"/>
                <a:cs typeface="Reef" pitchFamily="34" charset="0"/>
              </a:rPr>
              <a:t>При подаване на напрежение, се разпръсква светлина във всички посоки.</a:t>
            </a:r>
          </a:p>
          <a:p>
            <a:pPr fontAlgn="base"/>
            <a:r>
              <a:rPr lang="ru-RU" sz="2800" dirty="0">
                <a:latin typeface="Reef" pitchFamily="34" charset="0"/>
                <a:cs typeface="Reef" pitchFamily="34" charset="0"/>
              </a:rPr>
              <a:t>С полеви </a:t>
            </a:r>
            <a:r>
              <a:rPr lang="ru-RU" sz="2800" dirty="0" smtClean="0">
                <a:latin typeface="Reef" pitchFamily="34" charset="0"/>
                <a:cs typeface="Reef" pitchFamily="34" charset="0"/>
              </a:rPr>
              <a:t>ефект: </a:t>
            </a:r>
            <a:r>
              <a:rPr lang="ru-RU" sz="2800" dirty="0">
                <a:latin typeface="Reef" pitchFamily="34" charset="0"/>
                <a:cs typeface="Reef" pitchFamily="34" charset="0"/>
              </a:rPr>
              <a:t>Течнокристалните индикатори с полеви ефект съдържат предни и задни поляризатори под прав ъгъл един към друг. Без електрическо възбуждане, светлината, минаваща през предния поляризатор се завърта на 90°, минавайки през течния кристал.</a:t>
            </a:r>
          </a:p>
          <a:p>
            <a:pPr marL="0" indent="0" algn="ctr">
              <a:buNone/>
            </a:pPr>
            <a:endParaRPr lang="bg-BG" sz="2800" dirty="0" smtClean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71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bg-BG" sz="6000" dirty="0" smtClean="0">
                <a:latin typeface="Reef" pitchFamily="34" charset="0"/>
                <a:cs typeface="Reef" pitchFamily="34" charset="0"/>
              </a:rPr>
              <a:t>Конструкция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pic>
        <p:nvPicPr>
          <p:cNvPr id="5122" name="Picture 2" descr="Image result for liquid crystal displa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1700808"/>
            <a:ext cx="4608512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84126" y="1639540"/>
            <a:ext cx="373980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bg-BG" sz="2400" dirty="0">
                <a:latin typeface="Reef" pitchFamily="34" charset="0"/>
                <a:cs typeface="Reef" pitchFamily="34" charset="0"/>
              </a:rPr>
              <a:t>Между два поляризиращи филма е сложен течен </a:t>
            </a:r>
            <a:r>
              <a:rPr lang="bg-BG" sz="2400" dirty="0" smtClean="0">
                <a:latin typeface="Reef" pitchFamily="34" charset="0"/>
                <a:cs typeface="Reef" pitchFamily="34" charset="0"/>
              </a:rPr>
              <a:t>кристал.</a:t>
            </a:r>
            <a:endParaRPr lang="bg-BG" sz="2400" dirty="0">
              <a:latin typeface="Reef" pitchFamily="34" charset="0"/>
              <a:cs typeface="Reef" pitchFamily="34" charset="0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bg-BG" sz="2400" dirty="0">
                <a:latin typeface="Reef" pitchFamily="34" charset="0"/>
                <a:cs typeface="Reef" pitchFamily="34" charset="0"/>
              </a:rPr>
              <a:t>От двете страни на течения кристал са сложени прозрачни електроди, покрити с подравняващ </a:t>
            </a:r>
            <a:r>
              <a:rPr lang="bg-BG" sz="2400" dirty="0" smtClean="0">
                <a:latin typeface="Reef" pitchFamily="34" charset="0"/>
                <a:cs typeface="Reef" pitchFamily="34" charset="0"/>
              </a:rPr>
              <a:t>слой.</a:t>
            </a:r>
            <a:endParaRPr lang="en-US" sz="2400" dirty="0">
              <a:latin typeface="Reef" pitchFamily="34" charset="0"/>
              <a:cs typeface="Reef" pitchFamily="34" charset="0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bg-BG" sz="2400" dirty="0">
                <a:latin typeface="Reef" pitchFamily="34" charset="0"/>
                <a:cs typeface="Reef" pitchFamily="34" charset="0"/>
              </a:rPr>
              <a:t>Тези два слоя ориентират молекулите на кристала в спираловидна </a:t>
            </a:r>
            <a:r>
              <a:rPr lang="bg-BG" sz="2400" dirty="0" smtClean="0">
                <a:latin typeface="Reef" pitchFamily="34" charset="0"/>
                <a:cs typeface="Reef" pitchFamily="34" charset="0"/>
              </a:rPr>
              <a:t>структура.</a:t>
            </a:r>
            <a:endParaRPr lang="bg-BG" sz="2400" dirty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28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</a:t>
            </a:r>
            <a:r>
              <a:rPr lang="bg-BG" sz="6000" dirty="0" smtClean="0">
                <a:latin typeface="Reef" pitchFamily="34" charset="0"/>
                <a:cs typeface="Reef" pitchFamily="34" charset="0"/>
              </a:rPr>
              <a:t>Е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772816"/>
            <a:ext cx="5184576" cy="46805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dirty="0" smtClean="0">
                <a:latin typeface="Reef" pitchFamily="34" charset="0"/>
                <a:cs typeface="Reef" pitchFamily="34" charset="0"/>
              </a:rPr>
              <a:t>Светодиодите са полупроводникови прибори, при които при протичане на ток в права посока </a:t>
            </a:r>
            <a:r>
              <a:rPr lang="en-US" dirty="0" smtClean="0">
                <a:solidFill>
                  <a:srgbClr val="C00000"/>
                </a:solidFill>
                <a:latin typeface="Reef" pitchFamily="34" charset="0"/>
                <a:cs typeface="Reef" pitchFamily="34" charset="0"/>
              </a:rPr>
              <a:t>P</a:t>
            </a:r>
            <a:r>
              <a:rPr lang="en-US" dirty="0" smtClean="0">
                <a:solidFill>
                  <a:srgbClr val="0070C0"/>
                </a:solidFill>
                <a:latin typeface="Reef" pitchFamily="34" charset="0"/>
                <a:cs typeface="Reef" pitchFamily="34" charset="0"/>
              </a:rPr>
              <a:t>N</a:t>
            </a:r>
            <a:r>
              <a:rPr lang="en-US" dirty="0" smtClean="0">
                <a:latin typeface="Reef" pitchFamily="34" charset="0"/>
                <a:cs typeface="Reef" pitchFamily="34" charset="0"/>
              </a:rPr>
              <a:t> </a:t>
            </a:r>
            <a:r>
              <a:rPr lang="bg-BG" dirty="0" smtClean="0">
                <a:latin typeface="Reef" pitchFamily="34" charset="0"/>
                <a:cs typeface="Reef" pitchFamily="34" charset="0"/>
              </a:rPr>
              <a:t>прехода излъчва светлина от видимия спектър. Използват се като различни индикатори в най-различни радиоелектронни устройства.</a:t>
            </a:r>
          </a:p>
        </p:txBody>
      </p:sp>
      <p:pic>
        <p:nvPicPr>
          <p:cNvPr id="2050" name="Picture 2" descr="Image result for LE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2057400"/>
            <a:ext cx="3054594" cy="3387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927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bg-BG" sz="6000" dirty="0" smtClean="0">
                <a:latin typeface="Reef" pitchFamily="34" charset="0"/>
                <a:cs typeface="Reef" pitchFamily="34" charset="0"/>
              </a:rPr>
              <a:t>Принцип на действие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3528" y="1938189"/>
            <a:ext cx="407198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g-BG" sz="2400" dirty="0">
                <a:latin typeface="Reef" pitchFamily="34" charset="0"/>
                <a:cs typeface="Reef" pitchFamily="34" charset="0"/>
              </a:rPr>
              <a:t>Когато конструкцията се </a:t>
            </a:r>
            <a:r>
              <a:rPr lang="bg-BG" sz="2400" dirty="0" smtClean="0">
                <a:latin typeface="Reef" pitchFamily="34" charset="0"/>
                <a:cs typeface="Reef" pitchFamily="34" charset="0"/>
              </a:rPr>
              <a:t>освети </a:t>
            </a:r>
            <a:r>
              <a:rPr lang="bg-BG" sz="2400" dirty="0">
                <a:latin typeface="Reef" pitchFamily="34" charset="0"/>
                <a:cs typeface="Reef" pitchFamily="34" charset="0"/>
              </a:rPr>
              <a:t>без приложено напрежение между електродите, светлината минава през първият поляризиращ филм и чрез спираловидната структура в кристала се завърта на 90 градуса спрямо първия и се пропуска от вторият филм и екранът не се оцветява </a:t>
            </a:r>
            <a:r>
              <a:rPr lang="bg-BG" sz="2400" dirty="0" smtClean="0">
                <a:latin typeface="Reef" pitchFamily="34" charset="0"/>
                <a:cs typeface="Reef" pitchFamily="34" charset="0"/>
              </a:rPr>
              <a:t>.</a:t>
            </a:r>
            <a:endParaRPr lang="bg-BG" sz="2400" dirty="0">
              <a:latin typeface="Reef" pitchFamily="34" charset="0"/>
              <a:cs typeface="Reef" pitchFamily="34" charset="0"/>
            </a:endParaRPr>
          </a:p>
        </p:txBody>
      </p:sp>
      <p:pic>
        <p:nvPicPr>
          <p:cNvPr id="7" name="Content Placeholder 9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1844427"/>
            <a:ext cx="3237745" cy="419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5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bg-BG" sz="6000" dirty="0">
                <a:latin typeface="Reef" pitchFamily="34" charset="0"/>
                <a:cs typeface="Reef" pitchFamily="34" charset="0"/>
              </a:rPr>
              <a:t>Принцип на </a:t>
            </a:r>
            <a:r>
              <a:rPr lang="bg-BG" sz="6000" dirty="0" smtClean="0">
                <a:latin typeface="Reef" pitchFamily="34" charset="0"/>
                <a:cs typeface="Reef" pitchFamily="34" charset="0"/>
              </a:rPr>
              <a:t>действие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67544" y="1938189"/>
            <a:ext cx="3816424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g-BG" sz="2400" dirty="0">
                <a:latin typeface="Reef" pitchFamily="34" charset="0"/>
                <a:cs typeface="Reef" pitchFamily="34" charset="0"/>
              </a:rPr>
              <a:t>Когато се приложи напрежение между електродите  молекулите променят спираловидната си структура и се ориентират по посока на полето. Светлината не бива завъртяна и вторият филм не може да я пропусне, като екрана потъмнява във формата на </a:t>
            </a:r>
            <a:r>
              <a:rPr lang="bg-BG" sz="2400" dirty="0" smtClean="0">
                <a:latin typeface="Reef" pitchFamily="34" charset="0"/>
                <a:cs typeface="Reef" pitchFamily="34" charset="0"/>
              </a:rPr>
              <a:t>електрода.</a:t>
            </a:r>
            <a:endParaRPr lang="bg-BG" sz="2400" dirty="0">
              <a:latin typeface="Reef" pitchFamily="34" charset="0"/>
              <a:cs typeface="Reef" pitchFamily="34" charset="0"/>
            </a:endParaRPr>
          </a:p>
        </p:txBody>
      </p:sp>
      <p:pic>
        <p:nvPicPr>
          <p:cNvPr id="6" name="Content Placeholder 7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580" y="1772816"/>
            <a:ext cx="3247766" cy="419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37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LCD: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2060848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>
                <a:latin typeface="Reef" pitchFamily="34" charset="0"/>
                <a:cs typeface="Reef" pitchFamily="34" charset="0"/>
              </a:rPr>
              <a:t>LCD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 не са видими на тъмно, а тяхната </a:t>
            </a:r>
            <a:r>
              <a:rPr lang="bg-BG" sz="3600" dirty="0" err="1" smtClean="0">
                <a:latin typeface="Reef" pitchFamily="34" charset="0"/>
                <a:cs typeface="Reef" pitchFamily="34" charset="0"/>
              </a:rPr>
              <a:t>контрастност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 се увеличава с нарастване на обкръжаващата осветеност.</a:t>
            </a:r>
          </a:p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Те имат </a:t>
            </a:r>
            <a:r>
              <a:rPr lang="bg-BG" sz="3600" dirty="0">
                <a:latin typeface="Reef" pitchFamily="34" charset="0"/>
                <a:cs typeface="Reef" pitchFamily="34" charset="0"/>
              </a:rPr>
              <a:t>нищожна консумация, която се дължи на </a:t>
            </a:r>
            <a:r>
              <a:rPr lang="bg-BG" sz="3600" dirty="0" err="1">
                <a:latin typeface="Reef" pitchFamily="34" charset="0"/>
                <a:cs typeface="Reef" pitchFamily="34" charset="0"/>
              </a:rPr>
              <a:t>утечките</a:t>
            </a:r>
            <a:r>
              <a:rPr lang="bg-BG" sz="3600" dirty="0">
                <a:latin typeface="Reef" pitchFamily="34" charset="0"/>
                <a:cs typeface="Reef" pitchFamily="34" charset="0"/>
              </a:rPr>
              <a:t> в капацитета, образуван от електродите и разположения между тях течен кристал.</a:t>
            </a:r>
          </a:p>
          <a:p>
            <a:pPr marL="0" indent="0" algn="ctr">
              <a:buNone/>
            </a:pPr>
            <a:endParaRPr lang="bg-BG" sz="2800" dirty="0" smtClean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91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LCD: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2276872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За да се избегне поляризирането на течния кристал, което предизвиква преждевременно стареене и влошаване на качествата му при индуциране, е необходимо поляритетът на напрежението да се променя периодично</a:t>
            </a:r>
            <a:endParaRPr lang="bg-BG" sz="2800" dirty="0" smtClean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95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</a:t>
            </a:r>
            <a:r>
              <a:rPr lang="en-US" sz="6000" dirty="0">
                <a:latin typeface="Reef" pitchFamily="34" charset="0"/>
                <a:cs typeface="Reef" pitchFamily="34" charset="0"/>
              </a:rPr>
              <a:t>C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844824"/>
            <a:ext cx="8229600" cy="475252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Предимства:</a:t>
            </a:r>
          </a:p>
          <a:p>
            <a:pPr algn="ctr"/>
            <a:r>
              <a:rPr lang="bg-BG" sz="2800" dirty="0" smtClean="0">
                <a:latin typeface="Reef" pitchFamily="34" charset="0"/>
                <a:cs typeface="Reef" pitchFamily="34" charset="0"/>
              </a:rPr>
              <a:t>Изключително ниска консумация, съответно и малко отделяне на топлина.</a:t>
            </a:r>
          </a:p>
          <a:p>
            <a:pPr algn="ctr"/>
            <a:r>
              <a:rPr lang="bg-BG" sz="2800" dirty="0" smtClean="0">
                <a:latin typeface="Reef" pitchFamily="34" charset="0"/>
                <a:cs typeface="Reef" pitchFamily="34" charset="0"/>
              </a:rPr>
              <a:t>Не се влияят от електромагнитни полета</a:t>
            </a:r>
          </a:p>
          <a:p>
            <a:pPr algn="ctr"/>
            <a:r>
              <a:rPr lang="bg-BG" sz="2800" dirty="0" smtClean="0">
                <a:latin typeface="Reef" pitchFamily="34" charset="0"/>
                <a:cs typeface="Reef" pitchFamily="34" charset="0"/>
              </a:rPr>
              <a:t>Много компактни и леки</a:t>
            </a:r>
          </a:p>
        </p:txBody>
      </p:sp>
    </p:spTree>
    <p:extLst>
      <p:ext uri="{BB962C8B-B14F-4D97-AF65-F5344CB8AC3E}">
        <p14:creationId xmlns:p14="http://schemas.microsoft.com/office/powerpoint/2010/main" val="235699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</a:t>
            </a:r>
            <a:r>
              <a:rPr lang="en-US" sz="6000" dirty="0">
                <a:latin typeface="Reef" pitchFamily="34" charset="0"/>
                <a:cs typeface="Reef" pitchFamily="34" charset="0"/>
              </a:rPr>
              <a:t>C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844824"/>
            <a:ext cx="8229600" cy="475252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Недостатъци:</a:t>
            </a:r>
          </a:p>
          <a:p>
            <a:pPr algn="ctr" fontAlgn="base"/>
            <a:r>
              <a:rPr lang="ru-RU" sz="2800" dirty="0">
                <a:latin typeface="Reef" pitchFamily="34" charset="0"/>
                <a:cs typeface="Reef" pitchFamily="34" charset="0"/>
              </a:rPr>
              <a:t>Нужда от външен източник на светлина</a:t>
            </a:r>
          </a:p>
          <a:p>
            <a:pPr algn="ctr" fontAlgn="base"/>
            <a:r>
              <a:rPr lang="ru-RU" sz="2800" dirty="0">
                <a:latin typeface="Reef" pitchFamily="34" charset="0"/>
                <a:cs typeface="Reef" pitchFamily="34" charset="0"/>
              </a:rPr>
              <a:t>Малък обхват на работна температура </a:t>
            </a:r>
            <a:endParaRPr lang="en-US" sz="2800" dirty="0" smtClean="0">
              <a:latin typeface="Reef" pitchFamily="34" charset="0"/>
              <a:cs typeface="Reef" pitchFamily="34" charset="0"/>
            </a:endParaRPr>
          </a:p>
          <a:p>
            <a:pPr marL="0" indent="0" algn="ctr" fontAlgn="base">
              <a:buNone/>
            </a:pPr>
            <a:r>
              <a:rPr lang="ru-RU" sz="2800" dirty="0" smtClean="0">
                <a:latin typeface="Reef" pitchFamily="34" charset="0"/>
                <a:cs typeface="Reef" pitchFamily="34" charset="0"/>
              </a:rPr>
              <a:t>(</a:t>
            </a:r>
            <a:r>
              <a:rPr lang="ru-RU" sz="2800" dirty="0">
                <a:latin typeface="Reef" pitchFamily="34" charset="0"/>
                <a:cs typeface="Reef" pitchFamily="34" charset="0"/>
              </a:rPr>
              <a:t>от 0 до 60° C)</a:t>
            </a:r>
          </a:p>
          <a:p>
            <a:pPr algn="ctr" fontAlgn="base"/>
            <a:r>
              <a:rPr lang="ru-RU" sz="2800" dirty="0">
                <a:latin typeface="Reef" pitchFamily="34" charset="0"/>
                <a:cs typeface="Reef" pitchFamily="34" charset="0"/>
              </a:rPr>
              <a:t>Кратък </a:t>
            </a:r>
            <a:r>
              <a:rPr lang="ru-RU" sz="2800" dirty="0" smtClean="0">
                <a:latin typeface="Reef" pitchFamily="34" charset="0"/>
                <a:cs typeface="Reef" pitchFamily="34" charset="0"/>
              </a:rPr>
              <a:t>живот</a:t>
            </a:r>
            <a:endParaRPr lang="ru-RU" sz="2800" dirty="0">
              <a:latin typeface="Reef" pitchFamily="34" charset="0"/>
              <a:cs typeface="Reef" pitchFamily="34" charset="0"/>
            </a:endParaRPr>
          </a:p>
          <a:p>
            <a:pPr algn="ctr" fontAlgn="base"/>
            <a:r>
              <a:rPr lang="ru-RU" sz="2800" dirty="0">
                <a:latin typeface="Reef" pitchFamily="34" charset="0"/>
                <a:cs typeface="Reef" pitchFamily="34" charset="0"/>
              </a:rPr>
              <a:t>Ниска скорост </a:t>
            </a:r>
            <a:r>
              <a:rPr lang="ru-RU" sz="2800" dirty="0" smtClean="0">
                <a:latin typeface="Reef" pitchFamily="34" charset="0"/>
                <a:cs typeface="Reef" pitchFamily="34" charset="0"/>
              </a:rPr>
              <a:t>на действие </a:t>
            </a:r>
            <a:endParaRPr lang="ru-RU" sz="2800" dirty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04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bg-BG" sz="6000" dirty="0" smtClean="0">
                <a:latin typeface="Reef" pitchFamily="34" charset="0"/>
                <a:cs typeface="Reef" pitchFamily="34" charset="0"/>
              </a:rPr>
              <a:t>Съпоставка: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2132856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Видимост: </a:t>
            </a:r>
          </a:p>
          <a:p>
            <a:pPr marL="0" indent="0" algn="ctr">
              <a:buNone/>
            </a:pPr>
            <a:r>
              <a:rPr lang="bg-BG" dirty="0" smtClean="0">
                <a:latin typeface="Reef" pitchFamily="34" charset="0"/>
                <a:cs typeface="Reef" pitchFamily="34" charset="0"/>
              </a:rPr>
              <a:t>Видимостта на </a:t>
            </a:r>
            <a:r>
              <a:rPr lang="en-US" dirty="0" smtClean="0">
                <a:latin typeface="Reef" pitchFamily="34" charset="0"/>
                <a:cs typeface="Reef" pitchFamily="34" charset="0"/>
              </a:rPr>
              <a:t>LED </a:t>
            </a:r>
            <a:r>
              <a:rPr lang="bg-BG" dirty="0" smtClean="0">
                <a:latin typeface="Reef" pitchFamily="34" charset="0"/>
                <a:cs typeface="Reef" pitchFamily="34" charset="0"/>
              </a:rPr>
              <a:t>индикаторите е по-добра, с изключение на случаите на директно ярко осветление. За подобряване на видимостта на </a:t>
            </a:r>
            <a:r>
              <a:rPr lang="en-US" dirty="0" smtClean="0">
                <a:latin typeface="Reef" pitchFamily="34" charset="0"/>
                <a:cs typeface="Reef" pitchFamily="34" charset="0"/>
              </a:rPr>
              <a:t>LCD </a:t>
            </a:r>
            <a:r>
              <a:rPr lang="bg-BG" dirty="0" smtClean="0">
                <a:latin typeface="Reef" pitchFamily="34" charset="0"/>
                <a:cs typeface="Reef" pitchFamily="34" charset="0"/>
              </a:rPr>
              <a:t>може да се използва допълнително осветление, но тогава консумацията се увеличава значително.</a:t>
            </a:r>
          </a:p>
        </p:txBody>
      </p:sp>
    </p:spTree>
    <p:extLst>
      <p:ext uri="{BB962C8B-B14F-4D97-AF65-F5344CB8AC3E}">
        <p14:creationId xmlns:p14="http://schemas.microsoft.com/office/powerpoint/2010/main" val="4134176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bg-BG" sz="6000" dirty="0" smtClean="0">
                <a:latin typeface="Reef" pitchFamily="34" charset="0"/>
                <a:cs typeface="Reef" pitchFamily="34" charset="0"/>
              </a:rPr>
              <a:t>Съпоставка: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2420888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Обхват на работна температура:</a:t>
            </a:r>
          </a:p>
          <a:p>
            <a:pPr marL="0" indent="0" algn="ctr">
              <a:buNone/>
            </a:pPr>
            <a:r>
              <a:rPr lang="bg-BG" dirty="0" smtClean="0">
                <a:latin typeface="Reef" pitchFamily="34" charset="0"/>
                <a:cs typeface="Reef" pitchFamily="34" charset="0"/>
              </a:rPr>
              <a:t>Обхватът на работна температура на </a:t>
            </a:r>
            <a:r>
              <a:rPr lang="en-US" dirty="0" smtClean="0">
                <a:latin typeface="Reef" pitchFamily="34" charset="0"/>
                <a:cs typeface="Reef" pitchFamily="34" charset="0"/>
              </a:rPr>
              <a:t>LED</a:t>
            </a:r>
            <a:r>
              <a:rPr lang="bg-BG" dirty="0" smtClean="0">
                <a:latin typeface="Reef" pitchFamily="34" charset="0"/>
                <a:cs typeface="Reef" pitchFamily="34" charset="0"/>
              </a:rPr>
              <a:t> е значително по-широк от този на </a:t>
            </a:r>
            <a:r>
              <a:rPr lang="en-US" dirty="0" smtClean="0">
                <a:latin typeface="Reef" pitchFamily="34" charset="0"/>
                <a:cs typeface="Reef" pitchFamily="34" charset="0"/>
              </a:rPr>
              <a:t>LCD </a:t>
            </a:r>
            <a:r>
              <a:rPr lang="bg-BG" dirty="0" smtClean="0">
                <a:latin typeface="Reef" pitchFamily="34" charset="0"/>
                <a:cs typeface="Reef" pitchFamily="34" charset="0"/>
              </a:rPr>
              <a:t>и на практика съответства на този на интегралните схеми</a:t>
            </a:r>
          </a:p>
        </p:txBody>
      </p:sp>
    </p:spTree>
    <p:extLst>
      <p:ext uri="{BB962C8B-B14F-4D97-AF65-F5344CB8AC3E}">
        <p14:creationId xmlns:p14="http://schemas.microsoft.com/office/powerpoint/2010/main" val="395839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bg-BG" sz="6000" dirty="0" smtClean="0">
                <a:latin typeface="Reef" pitchFamily="34" charset="0"/>
                <a:cs typeface="Reef" pitchFamily="34" charset="0"/>
              </a:rPr>
              <a:t>Съпоставка: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2420888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>
                <a:latin typeface="Reef" pitchFamily="34" charset="0"/>
                <a:cs typeface="Reef" pitchFamily="34" charset="0"/>
              </a:rPr>
              <a:t>LED 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индикаторите имат по-голяма механична устойчивост 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(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на удари и вибрации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)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 в сравнение с 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LCD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, повечето от които са на стъклена основа</a:t>
            </a:r>
            <a:endParaRPr lang="bg-BG" dirty="0" smtClean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5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" y="0"/>
            <a:ext cx="6280150" cy="627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bg-BG" sz="6000" dirty="0" smtClean="0">
                <a:latin typeface="Reef" pitchFamily="34" charset="0"/>
                <a:cs typeface="Reef" pitchFamily="34" charset="0"/>
              </a:rPr>
              <a:t>Съпоставка: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2204864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Управление:</a:t>
            </a:r>
          </a:p>
          <a:p>
            <a:pPr marL="0" indent="0" algn="ctr">
              <a:buNone/>
            </a:pPr>
            <a:r>
              <a:rPr lang="en-US" sz="3600" dirty="0" smtClean="0">
                <a:latin typeface="Reef" pitchFamily="34" charset="0"/>
                <a:cs typeface="Reef" pitchFamily="34" charset="0"/>
              </a:rPr>
              <a:t>LED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: Управлението на </a:t>
            </a:r>
            <a:r>
              <a:rPr lang="bg-BG" sz="3600" dirty="0" err="1" smtClean="0">
                <a:latin typeface="Reef" pitchFamily="34" charset="0"/>
                <a:cs typeface="Reef" pitchFamily="34" charset="0"/>
              </a:rPr>
              <a:t>светодиодите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 е по-просто 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(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пропуска се ток през диод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)</a:t>
            </a:r>
          </a:p>
          <a:p>
            <a:pPr marL="0" indent="0" algn="ctr">
              <a:buNone/>
            </a:pPr>
            <a:r>
              <a:rPr lang="en-US" sz="3600" dirty="0" smtClean="0">
                <a:latin typeface="Reef" pitchFamily="34" charset="0"/>
                <a:cs typeface="Reef" pitchFamily="34" charset="0"/>
              </a:rPr>
              <a:t>LCD – 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По-сложно 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(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необходимо е </a:t>
            </a:r>
            <a:r>
              <a:rPr lang="bg-BG" sz="3600" dirty="0" err="1" smtClean="0">
                <a:latin typeface="Reef" pitchFamily="34" charset="0"/>
                <a:cs typeface="Reef" pitchFamily="34" charset="0"/>
              </a:rPr>
              <a:t>противофазно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 захранване на всеки видим елемент спрямо общия електрод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)</a:t>
            </a:r>
            <a:endParaRPr lang="bg-BG" dirty="0" smtClean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748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</a:t>
            </a:r>
            <a:r>
              <a:rPr lang="bg-BG" sz="6000" dirty="0" smtClean="0">
                <a:latin typeface="Reef" pitchFamily="34" charset="0"/>
                <a:cs typeface="Reef" pitchFamily="34" charset="0"/>
              </a:rPr>
              <a:t>Е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84482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ru-RU" sz="3500" dirty="0">
                <a:latin typeface="Reef" pitchFamily="34" charset="0"/>
                <a:cs typeface="Reef" pitchFamily="34" charset="0"/>
              </a:rPr>
              <a:t>За направата на LED се използват кристали с пряк </a:t>
            </a:r>
            <a:r>
              <a:rPr lang="ru-RU" sz="3500" dirty="0">
                <a:solidFill>
                  <a:srgbClr val="C00000"/>
                </a:solidFill>
                <a:latin typeface="Reef" pitchFamily="34" charset="0"/>
                <a:cs typeface="Reef" pitchFamily="34" charset="0"/>
              </a:rPr>
              <a:t>P</a:t>
            </a:r>
            <a:r>
              <a:rPr lang="ru-RU" sz="3500" dirty="0">
                <a:latin typeface="Reef" pitchFamily="34" charset="0"/>
                <a:cs typeface="Reef" pitchFamily="34" charset="0"/>
              </a:rPr>
              <a:t>-</a:t>
            </a:r>
            <a:r>
              <a:rPr lang="ru-RU" sz="3500" dirty="0">
                <a:solidFill>
                  <a:srgbClr val="0070C0"/>
                </a:solidFill>
                <a:latin typeface="Reef" pitchFamily="34" charset="0"/>
                <a:cs typeface="Reef" pitchFamily="34" charset="0"/>
              </a:rPr>
              <a:t>N</a:t>
            </a:r>
            <a:r>
              <a:rPr lang="ru-RU" sz="3500" dirty="0">
                <a:latin typeface="Reef" pitchFamily="34" charset="0"/>
                <a:cs typeface="Reef" pitchFamily="34" charset="0"/>
              </a:rPr>
              <a:t> преход</a:t>
            </a:r>
          </a:p>
          <a:p>
            <a:pPr marL="0" indent="0" algn="ctr">
              <a:buNone/>
            </a:pPr>
            <a:r>
              <a:rPr lang="ru-RU" sz="3500" dirty="0" smtClean="0">
                <a:latin typeface="Reef" pitchFamily="34" charset="0"/>
                <a:cs typeface="Reef" pitchFamily="34" charset="0"/>
              </a:rPr>
              <a:t>Когато се свърже в права посока,при рекомбинацията на </a:t>
            </a:r>
            <a:r>
              <a:rPr lang="ru-RU" sz="3500" dirty="0">
                <a:latin typeface="Reef" pitchFamily="34" charset="0"/>
                <a:cs typeface="Reef" pitchFamily="34" charset="0"/>
              </a:rPr>
              <a:t>електрони и дупки електроните, слизайки на по-долно енергиино ниво, отдават енергията си под формата на светлина</a:t>
            </a:r>
          </a:p>
          <a:p>
            <a:pPr marL="0" indent="0" algn="ctr">
              <a:buNone/>
            </a:pPr>
            <a:r>
              <a:rPr lang="ru-RU" sz="3500" dirty="0">
                <a:latin typeface="Reef" pitchFamily="34" charset="0"/>
                <a:cs typeface="Reef" pitchFamily="34" charset="0"/>
              </a:rPr>
              <a:t>Този процес се нарича </a:t>
            </a:r>
            <a:r>
              <a:rPr lang="ru-RU" sz="3500" dirty="0">
                <a:solidFill>
                  <a:srgbClr val="92D050"/>
                </a:solidFill>
                <a:latin typeface="Reef" pitchFamily="34" charset="0"/>
                <a:cs typeface="Reef" pitchFamily="34" charset="0"/>
              </a:rPr>
              <a:t>електролуминисценция</a:t>
            </a:r>
          </a:p>
          <a:p>
            <a:pPr marL="0" indent="0" algn="ctr">
              <a:buNone/>
            </a:pPr>
            <a:endParaRPr lang="ru-RU" sz="3500" dirty="0">
              <a:latin typeface="Reef" pitchFamily="34" charset="0"/>
              <a:cs typeface="Reef" pitchFamily="34" charset="0"/>
            </a:endParaRPr>
          </a:p>
          <a:p>
            <a:pPr marL="0" indent="0" algn="ctr">
              <a:buNone/>
            </a:pPr>
            <a:endParaRPr lang="bg-BG" sz="3600" dirty="0" smtClean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81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bg-BG" sz="6000" dirty="0" smtClean="0">
                <a:latin typeface="Reef" pitchFamily="34" charset="0"/>
                <a:cs typeface="Reef" pitchFamily="34" charset="0"/>
              </a:rPr>
              <a:t>Изводи: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844824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За промишлени приложения по-подходящи са </a:t>
            </a:r>
            <a:r>
              <a:rPr lang="bg-BG" sz="3600" dirty="0" err="1" smtClean="0">
                <a:latin typeface="Reef" pitchFamily="34" charset="0"/>
                <a:cs typeface="Reef" pitchFamily="34" charset="0"/>
              </a:rPr>
              <a:t>светодиодните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 индикатори 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(LED)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 поради по-добрата видимост, докато 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LCD 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са по-подходящи за битово приложение – имат голямо разнообразие от знаци и символи. 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LCD 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също са удобни за индуциране и при преносими уреди с батерийно захранване.</a:t>
            </a:r>
            <a:endParaRPr lang="bg-BG" dirty="0" smtClean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66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</a:t>
            </a:r>
            <a:r>
              <a:rPr lang="bg-BG" sz="6000" dirty="0" smtClean="0">
                <a:latin typeface="Reef" pitchFamily="34" charset="0"/>
                <a:cs typeface="Reef" pitchFamily="34" charset="0"/>
              </a:rPr>
              <a:t>Е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pic>
        <p:nvPicPr>
          <p:cNvPr id="5" name="Picture 4" descr="C:\Users\Lenovo-PC\Desktop\7sd\395px-PnJunction-LED-E.svg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484784"/>
            <a:ext cx="6336704" cy="43924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260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</a:t>
            </a:r>
            <a:r>
              <a:rPr lang="bg-BG" sz="6000" dirty="0" smtClean="0">
                <a:latin typeface="Reef" pitchFamily="34" charset="0"/>
                <a:cs typeface="Reef" pitchFamily="34" charset="0"/>
              </a:rPr>
              <a:t>Е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844824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smtClean="0">
                <a:latin typeface="Reef" pitchFamily="34" charset="0"/>
                <a:cs typeface="Reef" pitchFamily="34" charset="0"/>
              </a:rPr>
              <a:t>Излъчването на светлина при рекомбинация е по-силно изразено при полупроводниците с по-голяма широчина на забранената зона</a:t>
            </a:r>
            <a:r>
              <a:rPr lang="en-US" sz="3600" dirty="0" smtClean="0">
                <a:latin typeface="Reef" pitchFamily="34" charset="0"/>
                <a:cs typeface="Reef" pitchFamily="34" charset="0"/>
              </a:rPr>
              <a:t>. 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Поради това, за </a:t>
            </a:r>
            <a:r>
              <a:rPr lang="bg-BG" sz="3600" dirty="0">
                <a:latin typeface="Reef" pitchFamily="34" charset="0"/>
                <a:cs typeface="Reef" pitchFamily="34" charset="0"/>
              </a:rPr>
              <a:t>направата на светодиоди главно се използват силициев 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карбид, </a:t>
            </a:r>
            <a:r>
              <a:rPr lang="bg-BG" sz="3600" dirty="0">
                <a:latin typeface="Reef" pitchFamily="34" charset="0"/>
                <a:cs typeface="Reef" pitchFamily="34" charset="0"/>
              </a:rPr>
              <a:t>галиев 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арсенид </a:t>
            </a:r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Reef" pitchFamily="34" charset="0"/>
                <a:cs typeface="Reef" pitchFamily="34" charset="0"/>
              </a:rPr>
              <a:t>(</a:t>
            </a:r>
            <a:r>
              <a:rPr lang="en-US" sz="36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Reef" pitchFamily="34" charset="0"/>
                <a:cs typeface="Reef" pitchFamily="34" charset="0"/>
              </a:rPr>
              <a:t>GaAs</a:t>
            </a:r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Reef" pitchFamily="34" charset="0"/>
                <a:cs typeface="Reef" pitchFamily="34" charset="0"/>
              </a:rPr>
              <a:t>), </a:t>
            </a:r>
            <a:r>
              <a:rPr lang="bg-BG" sz="3600" dirty="0">
                <a:latin typeface="Reef" pitchFamily="34" charset="0"/>
                <a:cs typeface="Reef" pitchFamily="34" charset="0"/>
              </a:rPr>
              <a:t>галиев 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фосфид </a:t>
            </a:r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Reef" pitchFamily="34" charset="0"/>
                <a:cs typeface="Reef" pitchFamily="34" charset="0"/>
              </a:rPr>
              <a:t>(</a:t>
            </a:r>
            <a:r>
              <a:rPr lang="en-US" sz="3600" dirty="0" err="1">
                <a:solidFill>
                  <a:schemeClr val="accent6">
                    <a:lumMod val="75000"/>
                  </a:schemeClr>
                </a:solidFill>
                <a:latin typeface="Reef" pitchFamily="34" charset="0"/>
                <a:cs typeface="Reef" pitchFamily="34" charset="0"/>
              </a:rPr>
              <a:t>GaP</a:t>
            </a:r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Reef" pitchFamily="34" charset="0"/>
                <a:cs typeface="Reef" pitchFamily="34" charset="0"/>
              </a:rPr>
              <a:t>)</a:t>
            </a:r>
            <a:r>
              <a:rPr lang="bg-BG" sz="3600" dirty="0">
                <a:solidFill>
                  <a:schemeClr val="accent6">
                    <a:lumMod val="75000"/>
                  </a:schemeClr>
                </a:solidFill>
                <a:latin typeface="Reef" pitchFamily="34" charset="0"/>
                <a:cs typeface="Reef" pitchFamily="34" charset="0"/>
              </a:rPr>
              <a:t> </a:t>
            </a:r>
            <a:r>
              <a:rPr lang="bg-BG" sz="3600" dirty="0">
                <a:latin typeface="Reef" pitchFamily="34" charset="0"/>
                <a:cs typeface="Reef" pitchFamily="34" charset="0"/>
              </a:rPr>
              <a:t>и </a:t>
            </a:r>
            <a:r>
              <a:rPr lang="bg-BG" sz="3600" dirty="0" err="1">
                <a:latin typeface="Reef" pitchFamily="34" charset="0"/>
                <a:cs typeface="Reef" pitchFamily="34" charset="0"/>
              </a:rPr>
              <a:t>галиев</a:t>
            </a:r>
            <a:r>
              <a:rPr lang="bg-BG" sz="3600" dirty="0">
                <a:latin typeface="Reef" pitchFamily="34" charset="0"/>
                <a:cs typeface="Reef" pitchFamily="34" charset="0"/>
              </a:rPr>
              <a:t> </a:t>
            </a:r>
            <a:r>
              <a:rPr lang="bg-BG" sz="3600" dirty="0" err="1">
                <a:latin typeface="Reef" pitchFamily="34" charset="0"/>
                <a:cs typeface="Reef" pitchFamily="34" charset="0"/>
              </a:rPr>
              <a:t>арсенидофосфид</a:t>
            </a:r>
            <a:r>
              <a:rPr lang="bg-BG" sz="3600" dirty="0">
                <a:latin typeface="Reef" pitchFamily="34" charset="0"/>
                <a:cs typeface="Reef" pitchFamily="34" charset="0"/>
              </a:rPr>
              <a:t> </a:t>
            </a:r>
            <a:r>
              <a:rPr lang="en-US" sz="3600" dirty="0">
                <a:solidFill>
                  <a:schemeClr val="accent4">
                    <a:lumMod val="75000"/>
                  </a:schemeClr>
                </a:solidFill>
                <a:latin typeface="Reef" pitchFamily="34" charset="0"/>
                <a:cs typeface="Reef" pitchFamily="34" charset="0"/>
              </a:rPr>
              <a:t>(</a:t>
            </a:r>
            <a:r>
              <a:rPr lang="en-US" sz="3600" dirty="0" err="1" smtClean="0">
                <a:solidFill>
                  <a:schemeClr val="accent4">
                    <a:lumMod val="75000"/>
                  </a:schemeClr>
                </a:solidFill>
                <a:latin typeface="Reef" pitchFamily="34" charset="0"/>
                <a:cs typeface="Reef" pitchFamily="34" charset="0"/>
              </a:rPr>
              <a:t>GaAsP</a:t>
            </a:r>
            <a:r>
              <a:rPr lang="en-US" sz="3600" dirty="0" smtClean="0">
                <a:solidFill>
                  <a:schemeClr val="accent4">
                    <a:lumMod val="75000"/>
                  </a:schemeClr>
                </a:solidFill>
                <a:latin typeface="Reef" pitchFamily="34" charset="0"/>
                <a:cs typeface="Reef" pitchFamily="34" charset="0"/>
              </a:rPr>
              <a:t>).</a:t>
            </a:r>
            <a:endParaRPr lang="bg-BG" sz="3600" dirty="0" smtClean="0">
              <a:solidFill>
                <a:schemeClr val="accent4">
                  <a:lumMod val="75000"/>
                </a:schemeClr>
              </a:solidFill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533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bg-BG" sz="6000" dirty="0" smtClean="0">
                <a:latin typeface="Reef" pitchFamily="34" charset="0"/>
                <a:cs typeface="Reef" pitchFamily="34" charset="0"/>
              </a:rPr>
              <a:t>ВАХ на 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LED: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pic>
        <p:nvPicPr>
          <p:cNvPr id="4098" name="Picture 2" descr="https://upload.wikimedia.org/wikipedia/commons/thumb/a/a5/Diode-IV-Curve.svg/500px-Diode-IV-Curve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5928" y="2348880"/>
            <a:ext cx="6720747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1556792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000" dirty="0" smtClean="0">
                <a:latin typeface="Reef" pitchFamily="34" charset="0"/>
                <a:cs typeface="Reef" pitchFamily="34" charset="0"/>
              </a:rPr>
              <a:t>Светодиодите обикновено започват да излъчват светлина при </a:t>
            </a:r>
          </a:p>
          <a:p>
            <a:pPr algn="ctr"/>
            <a:r>
              <a:rPr lang="bg-BG" sz="2000" dirty="0">
                <a:latin typeface="Reef" pitchFamily="34" charset="0"/>
                <a:cs typeface="Reef" pitchFamily="34" charset="0"/>
              </a:rPr>
              <a:t>н</a:t>
            </a:r>
            <a:r>
              <a:rPr lang="bg-BG" sz="2000" dirty="0" smtClean="0">
                <a:latin typeface="Reef" pitchFamily="34" charset="0"/>
                <a:cs typeface="Reef" pitchFamily="34" charset="0"/>
              </a:rPr>
              <a:t>апрежение (в права посока) 2-3</a:t>
            </a:r>
            <a:r>
              <a:rPr lang="en-US" sz="2000" dirty="0" smtClean="0">
                <a:latin typeface="Reef" pitchFamily="34" charset="0"/>
                <a:cs typeface="Reef" pitchFamily="34" charset="0"/>
              </a:rPr>
              <a:t> V.</a:t>
            </a:r>
            <a:endParaRPr lang="bg-BG" sz="2000" dirty="0">
              <a:latin typeface="Reef" pitchFamily="34" charset="0"/>
              <a:cs typeface="Ree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365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</a:t>
            </a:r>
            <a:r>
              <a:rPr lang="bg-BG" sz="6000" dirty="0" smtClean="0">
                <a:latin typeface="Reef" pitchFamily="34" charset="0"/>
                <a:cs typeface="Reef" pitchFamily="34" charset="0"/>
              </a:rPr>
              <a:t>Е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39552" y="1844824"/>
                <a:ext cx="8229600" cy="4525963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bg-BG" sz="3600" dirty="0" smtClean="0">
                    <a:latin typeface="Reef" pitchFamily="34" charset="0"/>
                    <a:cs typeface="Reef" pitchFamily="34" charset="0"/>
                  </a:rPr>
                  <a:t>Дължината на вълната на излъчваната светлина се определя главно от широчината на забранената зона на полупроводника </a:t>
                </a:r>
                <a:r>
                  <a:rPr lang="el-GR" sz="3600" dirty="0" smtClean="0"/>
                  <a:t>Δ</a:t>
                </a:r>
                <a:r>
                  <a:rPr lang="en-US" sz="3600" dirty="0" smtClean="0">
                    <a:latin typeface="Reef" pitchFamily="34" charset="0"/>
                    <a:cs typeface="Reef" pitchFamily="34" charset="0"/>
                  </a:rPr>
                  <a:t>E3</a:t>
                </a:r>
                <a:r>
                  <a:rPr lang="en-US" sz="3600" dirty="0">
                    <a:latin typeface="Reef" pitchFamily="34" charset="0"/>
                    <a:cs typeface="Reef" pitchFamily="34" charset="0"/>
                  </a:rPr>
                  <a:t> </a:t>
                </a:r>
                <a:r>
                  <a:rPr lang="bg-BG" sz="3600" dirty="0" smtClean="0">
                    <a:latin typeface="Reef" pitchFamily="34" charset="0"/>
                    <a:cs typeface="Reef" pitchFamily="34" charset="0"/>
                  </a:rPr>
                  <a:t>и се определя по формулата :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l-GR" sz="3600">
                          <a:latin typeface="Cambria Math" pitchFamily="18" charset="0"/>
                          <a:ea typeface="Cambria Math" pitchFamily="18" charset="0"/>
                        </a:rPr>
                        <m:t>λ</m:t>
                      </m:r>
                      <m:r>
                        <m:rPr>
                          <m:nor/>
                        </m:rPr>
                        <a:rPr lang="en-US" sz="3600" b="0" i="0" smtClean="0"/>
                        <m:t>=</m:t>
                      </m:r>
                      <m:f>
                        <m:fPr>
                          <m:ctrlPr>
                            <a:rPr lang="en-US" sz="36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latin typeface="Cambria Math"/>
                            </a:rPr>
                            <m:t>h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l-GR" sz="3600" dirty="0" smtClean="0">
                              <a:latin typeface="Cambria Math" pitchFamily="18" charset="0"/>
                              <a:ea typeface="Cambria Math" pitchFamily="18" charset="0"/>
                            </a:rPr>
                            <m:t>Δ</m:t>
                          </m:r>
                          <m:r>
                            <m:rPr>
                              <m:nor/>
                            </m:rPr>
                            <a:rPr lang="en-US" sz="3600" dirty="0" smtClean="0">
                              <a:latin typeface="Cambria Math" pitchFamily="18" charset="0"/>
                              <a:ea typeface="Cambria Math" pitchFamily="18" charset="0"/>
                              <a:cs typeface="Reef" pitchFamily="34" charset="0"/>
                            </a:rPr>
                            <m:t>E</m:t>
                          </m:r>
                          <m:r>
                            <m:rPr>
                              <m:nor/>
                            </m:rPr>
                            <a:rPr lang="en-US" sz="3600" dirty="0" smtClean="0">
                              <a:latin typeface="Cambria Math" pitchFamily="18" charset="0"/>
                              <a:ea typeface="Cambria Math" pitchFamily="18" charset="0"/>
                              <a:cs typeface="Reef" pitchFamily="34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bg-BG" sz="3600" dirty="0" smtClean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9552" y="1844824"/>
                <a:ext cx="8229600" cy="4525963"/>
              </a:xfrm>
              <a:blipFill rotWithShape="0">
                <a:blip r:embed="rId3"/>
                <a:stretch>
                  <a:fillRect t="-2156"/>
                </a:stretch>
              </a:blipFill>
            </p:spPr>
            <p:txBody>
              <a:bodyPr/>
              <a:lstStyle/>
              <a:p>
                <a:r>
                  <a:rPr lang="bg-BG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015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Reef" pitchFamily="34" charset="0"/>
                <a:cs typeface="Reef" pitchFamily="34" charset="0"/>
              </a:rPr>
              <a:t>L</a:t>
            </a:r>
            <a:r>
              <a:rPr lang="bg-BG" sz="6000" dirty="0" smtClean="0">
                <a:latin typeface="Reef" pitchFamily="34" charset="0"/>
                <a:cs typeface="Reef" pitchFamily="34" charset="0"/>
              </a:rPr>
              <a:t>Е</a:t>
            </a:r>
            <a:r>
              <a:rPr lang="en-US" sz="6000" dirty="0" smtClean="0">
                <a:latin typeface="Reef" pitchFamily="34" charset="0"/>
                <a:cs typeface="Reef" pitchFamily="34" charset="0"/>
              </a:rPr>
              <a:t>D:</a:t>
            </a:r>
            <a:endParaRPr lang="bg-BG" sz="6000" dirty="0">
              <a:latin typeface="Reef" pitchFamily="34" charset="0"/>
              <a:cs typeface="Reef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2060848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3600" dirty="0" err="1" smtClean="0">
                <a:latin typeface="Reef" pitchFamily="34" charset="0"/>
                <a:cs typeface="Reef" pitchFamily="34" charset="0"/>
              </a:rPr>
              <a:t>Светодиодите</a:t>
            </a:r>
            <a:r>
              <a:rPr lang="bg-BG" sz="3600" dirty="0" smtClean="0">
                <a:latin typeface="Reef" pitchFamily="34" charset="0"/>
                <a:cs typeface="Reef" pitchFamily="34" charset="0"/>
              </a:rPr>
              <a:t> се свързват в права посока поради ниското си прагово напрежение и значително по-слабото светене и рекомбинация при свързване в обратна посока.</a:t>
            </a:r>
          </a:p>
        </p:txBody>
      </p:sp>
    </p:spTree>
    <p:extLst>
      <p:ext uri="{BB962C8B-B14F-4D97-AF65-F5344CB8AC3E}">
        <p14:creationId xmlns:p14="http://schemas.microsoft.com/office/powerpoint/2010/main" val="373878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7180" y="1628800"/>
            <a:ext cx="8589640" cy="62541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bg-BG" sz="2800" dirty="0" smtClean="0">
                <a:latin typeface="Reef" pitchFamily="34" charset="0"/>
                <a:cs typeface="Reef" pitchFamily="34" charset="0"/>
              </a:rPr>
              <a:t>Състоят се от по 7 светодиода.</a:t>
            </a:r>
            <a:endParaRPr lang="en-US" sz="2800" dirty="0" smtClean="0">
              <a:latin typeface="Reef" pitchFamily="34" charset="0"/>
              <a:cs typeface="Reef" pitchFamily="34" charset="0"/>
            </a:endParaRPr>
          </a:p>
          <a:p>
            <a:pPr marL="0" indent="0" algn="ctr">
              <a:buNone/>
            </a:pPr>
            <a:r>
              <a:rPr lang="bg-BG" sz="2800" dirty="0" smtClean="0">
                <a:latin typeface="Reef" pitchFamily="34" charset="0"/>
                <a:cs typeface="Reef" pitchFamily="34" charset="0"/>
              </a:rPr>
              <a:t>Всеки от седемте диода се нарича сегмент, като изводът на всеки от тях е извън блока и е именуван с латинска буква от </a:t>
            </a:r>
            <a:r>
              <a:rPr lang="en-US" sz="2800" dirty="0" smtClean="0">
                <a:latin typeface="Reef" pitchFamily="34" charset="0"/>
                <a:cs typeface="Reef" pitchFamily="34" charset="0"/>
              </a:rPr>
              <a:t>a 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до </a:t>
            </a:r>
            <a:r>
              <a:rPr lang="en-US" sz="2800" dirty="0" smtClean="0">
                <a:latin typeface="Reef" pitchFamily="34" charset="0"/>
                <a:cs typeface="Reef" pitchFamily="34" charset="0"/>
              </a:rPr>
              <a:t>g.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 Другите изводи на сегментите са </a:t>
            </a:r>
          </a:p>
          <a:p>
            <a:pPr marL="0" indent="0" algn="ctr">
              <a:buNone/>
            </a:pPr>
            <a:r>
              <a:rPr lang="bg-BG" sz="2800" dirty="0" smtClean="0">
                <a:latin typeface="Reef" pitchFamily="34" charset="0"/>
                <a:cs typeface="Reef" pitchFamily="34" charset="0"/>
              </a:rPr>
              <a:t>съединени под общ извод.</a:t>
            </a:r>
          </a:p>
          <a:p>
            <a:pPr marL="0" lvl="0" indent="0" algn="ctr">
              <a:buNone/>
            </a:pPr>
            <a:r>
              <a:rPr lang="bg-BG" sz="2800" dirty="0" smtClean="0">
                <a:latin typeface="Reef" pitchFamily="34" charset="0"/>
                <a:cs typeface="Reef" pitchFamily="34" charset="0"/>
              </a:rPr>
              <a:t>Подава</a:t>
            </a:r>
            <a:r>
              <a:rPr lang="bg-BG" sz="2800" dirty="0">
                <a:latin typeface="Reef" pitchFamily="34" charset="0"/>
                <a:cs typeface="Reef" pitchFamily="34" charset="0"/>
              </a:rPr>
              <a:t>й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ки </a:t>
            </a:r>
            <a:r>
              <a:rPr lang="bg-BG" sz="2800" dirty="0">
                <a:latin typeface="Reef" pitchFamily="34" charset="0"/>
                <a:cs typeface="Reef" pitchFamily="34" charset="0"/>
              </a:rPr>
              <a:t>ток на съответните изводи можем </a:t>
            </a:r>
            <a:endParaRPr lang="en-US" sz="2800" dirty="0" smtClean="0">
              <a:latin typeface="Reef" pitchFamily="34" charset="0"/>
              <a:cs typeface="Reef" pitchFamily="34" charset="0"/>
            </a:endParaRPr>
          </a:p>
          <a:p>
            <a:pPr marL="0" lvl="0" indent="0" algn="ctr">
              <a:buNone/>
            </a:pPr>
            <a:r>
              <a:rPr lang="bg-BG" sz="2800" dirty="0" smtClean="0">
                <a:latin typeface="Reef" pitchFamily="34" charset="0"/>
                <a:cs typeface="Reef" pitchFamily="34" charset="0"/>
              </a:rPr>
              <a:t>да </a:t>
            </a:r>
            <a:r>
              <a:rPr lang="bg-BG" sz="2800" dirty="0">
                <a:latin typeface="Reef" pitchFamily="34" charset="0"/>
                <a:cs typeface="Reef" pitchFamily="34" charset="0"/>
              </a:rPr>
              <a:t>покажем всяка цифра от 0 до </a:t>
            </a:r>
            <a:r>
              <a:rPr lang="bg-BG" sz="2800" dirty="0" smtClean="0">
                <a:latin typeface="Reef" pitchFamily="34" charset="0"/>
                <a:cs typeface="Reef" pitchFamily="34" charset="0"/>
              </a:rPr>
              <a:t>9.</a:t>
            </a:r>
            <a:endParaRPr lang="bg-BG" sz="2800" dirty="0">
              <a:latin typeface="Reef" pitchFamily="34" charset="0"/>
              <a:cs typeface="Reef" pitchFamily="34" charset="0"/>
            </a:endParaRPr>
          </a:p>
          <a:p>
            <a:pPr marL="0" indent="0" algn="ctr">
              <a:buNone/>
            </a:pPr>
            <a:endParaRPr lang="bg-BG" sz="2800" dirty="0" smtClean="0">
              <a:latin typeface="Reef" pitchFamily="34" charset="0"/>
              <a:cs typeface="Reef" pitchFamily="34" charset="0"/>
            </a:endParaRPr>
          </a:p>
        </p:txBody>
      </p:sp>
      <p:pic>
        <p:nvPicPr>
          <p:cNvPr id="5" name="Picture 4" descr="7-segment display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4509120"/>
            <a:ext cx="1368152" cy="187947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0" y="404664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3200" dirty="0" err="1" smtClean="0">
                <a:latin typeface="Reef" pitchFamily="34" charset="0"/>
                <a:cs typeface="Reef" pitchFamily="34" charset="0"/>
              </a:rPr>
              <a:t>Седемсегментни</a:t>
            </a:r>
            <a:r>
              <a:rPr lang="en-US" sz="3200" dirty="0" smtClean="0">
                <a:latin typeface="Reef" pitchFamily="34" charset="0"/>
                <a:cs typeface="Reef" pitchFamily="34" charset="0"/>
              </a:rPr>
              <a:t> </a:t>
            </a:r>
            <a:r>
              <a:rPr lang="bg-BG" sz="3200" dirty="0" smtClean="0">
                <a:latin typeface="Reef" pitchFamily="34" charset="0"/>
                <a:cs typeface="Reef" pitchFamily="34" charset="0"/>
              </a:rPr>
              <a:t>дисплеи</a:t>
            </a:r>
            <a:endParaRPr lang="bg-BG" sz="3200" dirty="0"/>
          </a:p>
        </p:txBody>
      </p:sp>
      <p:pic>
        <p:nvPicPr>
          <p:cNvPr id="7" name="Picture 6" descr="Image result for 7 segment display"/>
          <p:cNvPicPr/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598" b="89732" l="7065" r="89674">
                        <a14:foregroundMark x1="16667" y1="61161" x2="15399" y2="62723"/>
                        <a14:foregroundMark x1="15399" y1="62723" x2="15399" y2="62723"/>
                        <a14:foregroundMark x1="14855" y1="68750" x2="14855" y2="68750"/>
                        <a14:foregroundMark x1="16304" y1="68750" x2="17391" y2="68750"/>
                        <a14:foregroundMark x1="19384" y1="69420" x2="19384" y2="69420"/>
                        <a14:foregroundMark x1="12681" y1="63393" x2="12681" y2="63393"/>
                        <a14:foregroundMark x1="10507" y1="60491" x2="10507" y2="60491"/>
                        <a14:foregroundMark x1="9058" y1="57813" x2="9058" y2="57813"/>
                        <a14:foregroundMark x1="9239" y1="54018" x2="9239" y2="54018"/>
                        <a14:foregroundMark x1="9239" y1="52455" x2="9239" y2="52455"/>
                        <a14:foregroundMark x1="7428" y1="50446" x2="7428" y2="504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698824"/>
            <a:ext cx="2964180" cy="24053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4100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</TotalTime>
  <Words>1166</Words>
  <Application>Microsoft Office PowerPoint</Application>
  <PresentationFormat>On-screen Show (4:3)</PresentationFormat>
  <Paragraphs>114</Paragraphs>
  <Slides>30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Reef</vt:lpstr>
      <vt:lpstr>Cambria Math</vt:lpstr>
      <vt:lpstr>Office Theme</vt:lpstr>
      <vt:lpstr>Седемсегментни индикаторни елементи: LED и LCD</vt:lpstr>
      <vt:lpstr>LЕD:</vt:lpstr>
      <vt:lpstr>LЕD:</vt:lpstr>
      <vt:lpstr>LЕD:</vt:lpstr>
      <vt:lpstr>LЕD:</vt:lpstr>
      <vt:lpstr>ВАХ на LED:</vt:lpstr>
      <vt:lpstr>LЕD:</vt:lpstr>
      <vt:lpstr>LЕD: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LЕD:</vt:lpstr>
      <vt:lpstr>LЕD:</vt:lpstr>
      <vt:lpstr>LCD:</vt:lpstr>
      <vt:lpstr>LCD:</vt:lpstr>
      <vt:lpstr>Конструкция:</vt:lpstr>
      <vt:lpstr>Принцип на действие:</vt:lpstr>
      <vt:lpstr>Принцип на действие:</vt:lpstr>
      <vt:lpstr>LCD:</vt:lpstr>
      <vt:lpstr>LCD:</vt:lpstr>
      <vt:lpstr>LCD:</vt:lpstr>
      <vt:lpstr>LCD:</vt:lpstr>
      <vt:lpstr>Съпоставка:</vt:lpstr>
      <vt:lpstr>Съпоставка:</vt:lpstr>
      <vt:lpstr>Съпоставка:</vt:lpstr>
      <vt:lpstr>Съпоставка:</vt:lpstr>
      <vt:lpstr>Изводи: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Седемсегментни индикаторни елементи: LED и LCD</dc:title>
  <dc:creator>Asus</dc:creator>
  <cp:lastModifiedBy>Asus</cp:lastModifiedBy>
  <cp:revision>38</cp:revision>
  <dcterms:created xsi:type="dcterms:W3CDTF">2017-12-23T20:24:05Z</dcterms:created>
  <dcterms:modified xsi:type="dcterms:W3CDTF">2018-01-10T08:23:17Z</dcterms:modified>
</cp:coreProperties>
</file>

<file path=docProps/thumbnail.jpeg>
</file>